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12192000"/>
  <p:embeddedFontLst>
    <p:embeddedFont>
      <p:font typeface="MiSans" charset="-122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2" d="100"/>
          <a:sy n="72" d="100"/>
        </p:scale>
        <p:origin x="-90" y="-3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74F84-CAE1-45B2-BB03-797BA4416947}" type="datetimeFigureOut">
              <a:rPr lang="zh-CN" altLang="en-US" smtClean="0"/>
              <a:t>2025/10/26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714F0-58FD-4051-B2C1-CE235B901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13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3-d2t755dnfo2stf9dihsg.jpg"/>
          <p:cNvPicPr>
            <a:picLocks noChangeAspect="1"/>
          </p:cNvPicPr>
          <p:nvPr/>
        </p:nvPicPr>
        <p:blipFill>
          <a:blip r:embed="rId3"/>
          <a:srcRect t="16" b="16"/>
          <a:stretch/>
        </p:blipFill>
        <p:spPr>
          <a:xfrm>
            <a:off x="0" y="0"/>
            <a:ext cx="12191999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6580" y="1451610"/>
            <a:ext cx="6409690" cy="22745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Go后端工程师</a:t>
            </a: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成长蓝图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9" name="Text 6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2" name="Image 1" descr="https://kimi-img.moonshot.cn/pub/slides/slides_tmpl/image/25-09-05-13:18:12-d2t7555nfo2stf9dihog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4375" y="5107940"/>
            <a:ext cx="3132455" cy="46355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929045" y="5171440"/>
            <a:ext cx="2419133" cy="254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C0B0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时间：2025/10/26</a:t>
            </a:r>
            <a:endParaRPr lang="en-US" sz="1600" dirty="0"/>
          </a:p>
        </p:txBody>
      </p:sp>
      <p:pic>
        <p:nvPicPr>
          <p:cNvPr id="14" name="Image 2" descr="https://kimi-img.moonshot.cn/pub/slides/slides_tmpl/image/25-09-05-13:18:12-d2t7555nfo2stf9dihog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4375" y="4341495"/>
            <a:ext cx="3132455" cy="463550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855980" y="4404995"/>
            <a:ext cx="2182495" cy="254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C0B0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汇报人：大秦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5-d2t755tnfo2stf9dii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1" y="0"/>
            <a:ext cx="12192000" cy="6864626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3:18:19-d2t756tnfo2stf9diilg.png"/>
          <p:cNvPicPr>
            <a:picLocks noChangeAspect="1"/>
          </p:cNvPicPr>
          <p:nvPr/>
        </p:nvPicPr>
        <p:blipFill>
          <a:blip r:embed="rId4"/>
          <a:srcRect l="2033" r="2033"/>
          <a:stretch/>
        </p:blipFill>
        <p:spPr>
          <a:xfrm>
            <a:off x="-368946" y="-475463"/>
            <a:ext cx="13015728" cy="7644359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5-13:18:19-d2t756tnfo2stf9diim0.png"/>
          <p:cNvPicPr>
            <a:picLocks noChangeAspect="1"/>
          </p:cNvPicPr>
          <p:nvPr/>
        </p:nvPicPr>
        <p:blipFill>
          <a:blip r:embed="rId5">
            <a:alphaModFix amt="67000"/>
          </a:blip>
          <a:srcRect l="87" r="87"/>
          <a:stretch/>
        </p:blipFill>
        <p:spPr>
          <a:xfrm>
            <a:off x="-432435" y="-328295"/>
            <a:ext cx="5752465" cy="7325995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934263" y="479263"/>
            <a:ext cx="3049055" cy="6068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endParaRPr lang="en-US" sz="1600" dirty="0"/>
          </a:p>
        </p:txBody>
      </p:sp>
      <p:sp>
        <p:nvSpPr>
          <p:cNvPr id="6" name="Shape 1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7" name="Text 2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3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5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1" name="Text 6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3" name="Text 8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Text 9"/>
          <p:cNvSpPr/>
          <p:nvPr/>
        </p:nvSpPr>
        <p:spPr>
          <a:xfrm>
            <a:off x="542215" y="2826876"/>
            <a:ext cx="3569045" cy="125716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Web框架与RESTful设计</a:t>
            </a:r>
            <a:endParaRPr lang="en-US" sz="1600" dirty="0"/>
          </a:p>
        </p:txBody>
      </p:sp>
      <p:pic>
        <p:nvPicPr>
          <p:cNvPr id="15" name="Image 3" descr="https://kimi-img.moonshot.cn/pub/slides/slides_tmpl/image/25-09-05-13:18:12-d2t7555nfo2stf9dihp0.png"/>
          <p:cNvPicPr>
            <a:picLocks noChangeAspect="1"/>
          </p:cNvPicPr>
          <p:nvPr/>
        </p:nvPicPr>
        <p:blipFill>
          <a:blip r:embed="rId6"/>
          <a:srcRect t="982" b="982"/>
          <a:stretch/>
        </p:blipFill>
        <p:spPr>
          <a:xfrm flipH="1" flipV="1">
            <a:off x="681355" y="2407285"/>
            <a:ext cx="355600" cy="304800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 flipH="1">
            <a:off x="1491615" y="2612390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7" name="Text 11"/>
          <p:cNvSpPr/>
          <p:nvPr/>
        </p:nvSpPr>
        <p:spPr>
          <a:xfrm>
            <a:off x="1491615" y="2612390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2"/>
          <p:cNvSpPr/>
          <p:nvPr/>
        </p:nvSpPr>
        <p:spPr>
          <a:xfrm flipH="1">
            <a:off x="1363345" y="2612390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9" name="Text 13"/>
          <p:cNvSpPr/>
          <p:nvPr/>
        </p:nvSpPr>
        <p:spPr>
          <a:xfrm>
            <a:off x="1363345" y="2612390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4"/>
          <p:cNvSpPr/>
          <p:nvPr/>
        </p:nvSpPr>
        <p:spPr>
          <a:xfrm flipH="1">
            <a:off x="1231900" y="2612390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1" name="Text 15"/>
          <p:cNvSpPr/>
          <p:nvPr/>
        </p:nvSpPr>
        <p:spPr>
          <a:xfrm>
            <a:off x="1231900" y="2612390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16"/>
          <p:cNvSpPr/>
          <p:nvPr/>
        </p:nvSpPr>
        <p:spPr>
          <a:xfrm flipH="1">
            <a:off x="1101090" y="2612390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3" name="Text 17"/>
          <p:cNvSpPr/>
          <p:nvPr/>
        </p:nvSpPr>
        <p:spPr>
          <a:xfrm>
            <a:off x="1101090" y="2612390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24" name="Image 4" descr="https://kimi-img.moonshot.cn/pub/slides/slides_tmpl/image/25-09-05-13:18:13-d2t755dnfo2stf9dihug.png"/>
          <p:cNvPicPr>
            <a:picLocks noChangeAspect="1"/>
          </p:cNvPicPr>
          <p:nvPr/>
        </p:nvPicPr>
        <p:blipFill>
          <a:blip r:embed="rId7"/>
          <a:srcRect t="1969" b="1969"/>
          <a:stretch/>
        </p:blipFill>
        <p:spPr>
          <a:xfrm>
            <a:off x="11453495" y="6134735"/>
            <a:ext cx="186055" cy="207010"/>
          </a:xfrm>
          <a:prstGeom prst="rect">
            <a:avLst/>
          </a:prstGeom>
        </p:spPr>
      </p:pic>
      <p:pic>
        <p:nvPicPr>
          <p:cNvPr id="25" name="Image 5" descr="https://kimi-img.moonshot.cn/pub/slides/slides_tmpl/image/25-09-05-13:18:18-d2t756lnfo2stf9diik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7210" y="998220"/>
            <a:ext cx="932180" cy="932180"/>
          </a:xfrm>
          <a:prstGeom prst="rect">
            <a:avLst/>
          </a:prstGeom>
        </p:spPr>
      </p:pic>
      <p:pic>
        <p:nvPicPr>
          <p:cNvPr id="26" name="Image 6" descr="https://kimi-img.moonshot.cn/pub/slides/slides_tmpl/image/25-09-05-13:18:18-d2t756lnfo2stf9diik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7900" y="3012440"/>
            <a:ext cx="932180" cy="932180"/>
          </a:xfrm>
          <a:prstGeom prst="rect">
            <a:avLst/>
          </a:prstGeom>
        </p:spPr>
      </p:pic>
      <p:pic>
        <p:nvPicPr>
          <p:cNvPr id="27" name="Image 7" descr="https://kimi-img.moonshot.cn/pub/slides/slides_tmpl/image/25-09-05-13:18:18-d2t756lnfo2stf9diik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145" y="4868545"/>
            <a:ext cx="932180" cy="932180"/>
          </a:xfrm>
          <a:prstGeom prst="rect">
            <a:avLst/>
          </a:prstGeom>
        </p:spPr>
      </p:pic>
      <p:sp>
        <p:nvSpPr>
          <p:cNvPr id="28" name="Shape 18"/>
          <p:cNvSpPr/>
          <p:nvPr/>
        </p:nvSpPr>
        <p:spPr>
          <a:xfrm>
            <a:off x="4484049" y="1140644"/>
            <a:ext cx="659061" cy="60879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9" name="Text 19"/>
          <p:cNvSpPr/>
          <p:nvPr/>
        </p:nvSpPr>
        <p:spPr>
          <a:xfrm>
            <a:off x="4484049" y="1140644"/>
            <a:ext cx="659061" cy="608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30" name="Text 20"/>
          <p:cNvSpPr/>
          <p:nvPr/>
        </p:nvSpPr>
        <p:spPr>
          <a:xfrm>
            <a:off x="5467550" y="1040364"/>
            <a:ext cx="5268832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Gin框架</a:t>
            </a:r>
            <a:endParaRPr lang="en-US" sz="1600" dirty="0"/>
          </a:p>
        </p:txBody>
      </p:sp>
      <p:sp>
        <p:nvSpPr>
          <p:cNvPr id="31" name="Text 21"/>
          <p:cNvSpPr/>
          <p:nvPr/>
        </p:nvSpPr>
        <p:spPr>
          <a:xfrm>
            <a:off x="5376266" y="1440456"/>
            <a:ext cx="5828116" cy="5111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掌握Web框架的路由注册、中间件链、请求绑定与响应渲染，快速搭建结构清晰的RESTful API。</a:t>
            </a:r>
            <a:endParaRPr lang="en-US" sz="1600" dirty="0"/>
          </a:p>
        </p:txBody>
      </p:sp>
      <p:sp>
        <p:nvSpPr>
          <p:cNvPr id="32" name="Shape 22"/>
          <p:cNvSpPr/>
          <p:nvPr/>
        </p:nvSpPr>
        <p:spPr>
          <a:xfrm>
            <a:off x="4924180" y="3154864"/>
            <a:ext cx="659061" cy="60879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3" name="Text 23"/>
          <p:cNvSpPr/>
          <p:nvPr/>
        </p:nvSpPr>
        <p:spPr>
          <a:xfrm>
            <a:off x="4924180" y="3154864"/>
            <a:ext cx="659061" cy="608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4" name="Text 24"/>
          <p:cNvSpPr/>
          <p:nvPr/>
        </p:nvSpPr>
        <p:spPr>
          <a:xfrm>
            <a:off x="6018879" y="2855717"/>
            <a:ext cx="5268832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RESTful设计</a:t>
            </a:r>
            <a:endParaRPr lang="en-US" sz="1600" dirty="0"/>
          </a:p>
        </p:txBody>
      </p:sp>
      <p:sp>
        <p:nvSpPr>
          <p:cNvPr id="35" name="Text 25"/>
          <p:cNvSpPr/>
          <p:nvPr/>
        </p:nvSpPr>
        <p:spPr>
          <a:xfrm>
            <a:off x="5927595" y="3250296"/>
            <a:ext cx="5828116" cy="5111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遵循RESTful设计规范，合理命名资源，正确使用状态码，实现无状态交互，提升API的可维护性和可扩展性。</a:t>
            </a:r>
            <a:endParaRPr lang="en-US" sz="1600" dirty="0"/>
          </a:p>
        </p:txBody>
      </p:sp>
      <p:sp>
        <p:nvSpPr>
          <p:cNvPr id="36" name="Shape 26"/>
          <p:cNvSpPr/>
          <p:nvPr/>
        </p:nvSpPr>
        <p:spPr>
          <a:xfrm>
            <a:off x="4344984" y="5022140"/>
            <a:ext cx="659061" cy="60879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7" name="Text 27"/>
          <p:cNvSpPr/>
          <p:nvPr/>
        </p:nvSpPr>
        <p:spPr>
          <a:xfrm>
            <a:off x="4344984" y="5022140"/>
            <a:ext cx="659061" cy="608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8" name="Text 28"/>
          <p:cNvSpPr/>
          <p:nvPr/>
        </p:nvSpPr>
        <p:spPr>
          <a:xfrm>
            <a:off x="5548232" y="4738305"/>
            <a:ext cx="5268832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前后端分离</a:t>
            </a:r>
            <a:endParaRPr lang="en-US" sz="1600" dirty="0"/>
          </a:p>
        </p:txBody>
      </p:sp>
      <p:sp>
        <p:nvSpPr>
          <p:cNvPr id="39" name="Text 29"/>
          <p:cNvSpPr/>
          <p:nvPr/>
        </p:nvSpPr>
        <p:spPr>
          <a:xfrm>
            <a:off x="5456948" y="5147444"/>
            <a:ext cx="5828116" cy="5111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通过RESTful API为前后端分离提供技术支持，实现前后端的高效协作，提升开发效率。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3-d2t755dnfo2stf9dihu0.png"/>
          <p:cNvPicPr>
            <a:picLocks noChangeAspect="1"/>
          </p:cNvPicPr>
          <p:nvPr/>
        </p:nvPicPr>
        <p:blipFill>
          <a:blip r:embed="rId3"/>
          <a:srcRect t="86" b="86"/>
          <a:stretch/>
        </p:blipFill>
        <p:spPr>
          <a:xfrm>
            <a:off x="-1041" y="0"/>
            <a:ext cx="12192000" cy="6864626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3:18:16-d2t7565nfo2stf9dii7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610" y="4097655"/>
            <a:ext cx="7315200" cy="189611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5-13:18:16-d2t7565nfo2stf9dii7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175" y="1863725"/>
            <a:ext cx="7315200" cy="189611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934263" y="479263"/>
            <a:ext cx="3049055" cy="6068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endParaRPr lang="en-US" sz="1600" dirty="0"/>
          </a:p>
        </p:txBody>
      </p:sp>
      <p:sp>
        <p:nvSpPr>
          <p:cNvPr id="6" name="Shape 1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7" name="Text 2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3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9" name="Text 4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5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1" name="Text 6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7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3" name="Text 8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4" name="Image 3" descr="https://kimi-img.moonshot.cn/pub/slides/slides_tmpl/image/25-09-05-13:18:16-d2t7565nfo2stf9dii80.png"/>
          <p:cNvPicPr>
            <a:picLocks noChangeAspect="1"/>
          </p:cNvPicPr>
          <p:nvPr/>
        </p:nvPicPr>
        <p:blipFill>
          <a:blip r:embed="rId5"/>
          <a:srcRect l="3574" r="3574"/>
          <a:stretch/>
        </p:blipFill>
        <p:spPr>
          <a:xfrm>
            <a:off x="1756190" y="4097938"/>
            <a:ext cx="3124200" cy="1892300"/>
          </a:xfrm>
          <a:prstGeom prst="rect">
            <a:avLst/>
          </a:prstGeom>
        </p:spPr>
      </p:pic>
      <p:pic>
        <p:nvPicPr>
          <p:cNvPr id="15" name="Image 4" descr="https://kimi-img.moonshot.cn/pub/slides/slides_tmpl/image/25-09-05-13:18:17-d2t756dnfo2stf9diia0.png"/>
          <p:cNvPicPr>
            <a:picLocks noChangeAspect="1"/>
          </p:cNvPicPr>
          <p:nvPr/>
        </p:nvPicPr>
        <p:blipFill>
          <a:blip r:embed="rId6"/>
          <a:srcRect t="20112" b="20112"/>
          <a:stretch/>
        </p:blipFill>
        <p:spPr>
          <a:xfrm>
            <a:off x="680870" y="1854716"/>
            <a:ext cx="3124200" cy="190500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分层架构与JWT认证</a:t>
            </a:r>
            <a:endParaRPr lang="en-US" sz="1600" dirty="0"/>
          </a:p>
        </p:txBody>
      </p:sp>
      <p:sp>
        <p:nvSpPr>
          <p:cNvPr id="17" name="Shape 10"/>
          <p:cNvSpPr/>
          <p:nvPr/>
        </p:nvSpPr>
        <p:spPr>
          <a:xfrm>
            <a:off x="691515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8" name="Shape 11"/>
          <p:cNvSpPr/>
          <p:nvPr/>
        </p:nvSpPr>
        <p:spPr>
          <a:xfrm>
            <a:off x="779780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9" name="Shape 12"/>
          <p:cNvSpPr/>
          <p:nvPr/>
        </p:nvSpPr>
        <p:spPr>
          <a:xfrm>
            <a:off x="867410" y="6134735"/>
            <a:ext cx="0" cy="220345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20" name="Shape 13"/>
          <p:cNvSpPr/>
          <p:nvPr/>
        </p:nvSpPr>
        <p:spPr>
          <a:xfrm>
            <a:off x="955675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21" name="Shape 14"/>
          <p:cNvSpPr/>
          <p:nvPr/>
        </p:nvSpPr>
        <p:spPr>
          <a:xfrm>
            <a:off x="1043940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pic>
        <p:nvPicPr>
          <p:cNvPr id="22" name="Image 5" descr="https://kimi-img.moonshot.cn/pub/slides/slides_tmpl/image/25-09-05-13:18:12-d2t7555nfo2stf9dihp0.png"/>
          <p:cNvPicPr>
            <a:picLocks noChangeAspect="1"/>
          </p:cNvPicPr>
          <p:nvPr/>
        </p:nvPicPr>
        <p:blipFill>
          <a:blip r:embed="rId7"/>
          <a:srcRect t="982" b="982"/>
          <a:stretch/>
        </p:blipFill>
        <p:spPr>
          <a:xfrm flipH="1" flipV="1">
            <a:off x="736600" y="561340"/>
            <a:ext cx="355600" cy="304800"/>
          </a:xfrm>
          <a:prstGeom prst="rect">
            <a:avLst/>
          </a:prstGeom>
        </p:spPr>
      </p:pic>
      <p:sp>
        <p:nvSpPr>
          <p:cNvPr id="23" name="Shape 15"/>
          <p:cNvSpPr/>
          <p:nvPr/>
        </p:nvSpPr>
        <p:spPr>
          <a:xfrm flipH="1">
            <a:off x="1546860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4" name="Text 16"/>
          <p:cNvSpPr/>
          <p:nvPr/>
        </p:nvSpPr>
        <p:spPr>
          <a:xfrm>
            <a:off x="154686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5" name="Shape 17"/>
          <p:cNvSpPr/>
          <p:nvPr/>
        </p:nvSpPr>
        <p:spPr>
          <a:xfrm flipH="1">
            <a:off x="1418590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6" name="Text 18"/>
          <p:cNvSpPr/>
          <p:nvPr/>
        </p:nvSpPr>
        <p:spPr>
          <a:xfrm>
            <a:off x="141859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7" name="Shape 19"/>
          <p:cNvSpPr/>
          <p:nvPr/>
        </p:nvSpPr>
        <p:spPr>
          <a:xfrm flipH="1">
            <a:off x="1287145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8" name="Text 20"/>
          <p:cNvSpPr/>
          <p:nvPr/>
        </p:nvSpPr>
        <p:spPr>
          <a:xfrm>
            <a:off x="128714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9" name="Shape 21"/>
          <p:cNvSpPr/>
          <p:nvPr/>
        </p:nvSpPr>
        <p:spPr>
          <a:xfrm flipH="1">
            <a:off x="1156335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30" name="Text 22"/>
          <p:cNvSpPr/>
          <p:nvPr/>
        </p:nvSpPr>
        <p:spPr>
          <a:xfrm>
            <a:off x="115633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31" name="Image 6" descr="https://kimi-img.moonshot.cn/pub/slides/slides_tmpl/image/25-09-05-13:18:16-d2t7565nfo2stf9dii6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2235" y="2217420"/>
            <a:ext cx="223520" cy="321310"/>
          </a:xfrm>
          <a:prstGeom prst="rect">
            <a:avLst/>
          </a:prstGeom>
        </p:spPr>
      </p:pic>
      <p:pic>
        <p:nvPicPr>
          <p:cNvPr id="32" name="Image 7" descr="https://kimi-img.moonshot.cn/pub/slides/slides_tmpl/image/25-09-05-13:18:16-d2t7565nfo2stf9dii6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6970" y="4435475"/>
            <a:ext cx="223520" cy="321310"/>
          </a:xfrm>
          <a:prstGeom prst="rect">
            <a:avLst/>
          </a:prstGeom>
        </p:spPr>
      </p:pic>
      <p:sp>
        <p:nvSpPr>
          <p:cNvPr id="33" name="Text 23"/>
          <p:cNvSpPr/>
          <p:nvPr/>
        </p:nvSpPr>
        <p:spPr>
          <a:xfrm>
            <a:off x="4160786" y="2217459"/>
            <a:ext cx="4331168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分层架构</a:t>
            </a:r>
            <a:endParaRPr lang="en-US" sz="1600" dirty="0"/>
          </a:p>
        </p:txBody>
      </p:sp>
      <p:sp>
        <p:nvSpPr>
          <p:cNvPr id="34" name="Text 24"/>
          <p:cNvSpPr/>
          <p:nvPr/>
        </p:nvSpPr>
        <p:spPr>
          <a:xfrm>
            <a:off x="4041702" y="2524833"/>
            <a:ext cx="6678322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采用Controller-Service-Repository分层架构，分离控制逻辑、业务规则与数据访问，依赖注入，业务抽象，降低耦合，提升代码质量。</a:t>
            </a:r>
            <a:endParaRPr lang="en-US" sz="1600" dirty="0"/>
          </a:p>
        </p:txBody>
      </p:sp>
      <p:sp>
        <p:nvSpPr>
          <p:cNvPr id="35" name="Text 25"/>
          <p:cNvSpPr/>
          <p:nvPr/>
        </p:nvSpPr>
        <p:spPr>
          <a:xfrm>
            <a:off x="5215521" y="4435514"/>
            <a:ext cx="4331168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JWT认证</a:t>
            </a:r>
            <a:endParaRPr lang="en-US" sz="1600" dirty="0"/>
          </a:p>
        </p:txBody>
      </p:sp>
      <p:sp>
        <p:nvSpPr>
          <p:cNvPr id="36" name="Text 26"/>
          <p:cNvSpPr/>
          <p:nvPr/>
        </p:nvSpPr>
        <p:spPr>
          <a:xfrm>
            <a:off x="5116830" y="4754245"/>
            <a:ext cx="6678295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引入JWT实现无状态认证，通过Token签发、刷新与校验，保护API资源，同时保持系统的水平扩展能力。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3-d2t755dnfo2stf9dihu0.png"/>
          <p:cNvPicPr>
            <a:picLocks noChangeAspect="1"/>
          </p:cNvPicPr>
          <p:nvPr/>
        </p:nvPicPr>
        <p:blipFill>
          <a:blip r:embed="rId3"/>
          <a:srcRect t="86" b="86"/>
          <a:stretch/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824720" y="3429635"/>
            <a:ext cx="1777365" cy="2316480"/>
          </a:xfrm>
          <a:prstGeom prst="rect">
            <a:avLst/>
          </a:prstGeom>
          <a:solidFill>
            <a:srgbClr val="6FA0B5">
              <a:alpha val="21176"/>
            </a:srgbClr>
          </a:solidFill>
          <a:ln/>
          <a:effectLst>
            <a:outerShdw blurRad="50800" dist="50800" dir="2700000" algn="bl" rotWithShape="0">
              <a:srgbClr val="000000">
                <a:alpha val="16863"/>
              </a:srgbClr>
            </a:outerShdw>
          </a:effectLst>
        </p:spPr>
      </p:sp>
      <p:sp>
        <p:nvSpPr>
          <p:cNvPr id="4" name="Text 1"/>
          <p:cNvSpPr/>
          <p:nvPr/>
        </p:nvSpPr>
        <p:spPr>
          <a:xfrm>
            <a:off x="9824720" y="3429635"/>
            <a:ext cx="1777365" cy="23164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5" name="Image 1" descr="https://kimi-img.moonshot.cn/pub/slides/slides_tmpl/image/25-09-05-13:18:17-d2t756dnfo2stf9diibg.png"/>
          <p:cNvPicPr>
            <a:picLocks noChangeAspect="1"/>
          </p:cNvPicPr>
          <p:nvPr/>
        </p:nvPicPr>
        <p:blipFill>
          <a:blip r:embed="rId4"/>
          <a:srcRect l="12925" r="12925"/>
          <a:stretch/>
        </p:blipFill>
        <p:spPr>
          <a:xfrm>
            <a:off x="-8890" y="0"/>
            <a:ext cx="5455920" cy="6858635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 flipH="1">
            <a:off x="11451321" y="672670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7" name="Text 3"/>
          <p:cNvSpPr/>
          <p:nvPr/>
        </p:nvSpPr>
        <p:spPr>
          <a:xfrm>
            <a:off x="11451321" y="672670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 flipH="1">
            <a:off x="11319983" y="673749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9" name="Text 5"/>
          <p:cNvSpPr/>
          <p:nvPr/>
        </p:nvSpPr>
        <p:spPr>
          <a:xfrm>
            <a:off x="11319983" y="673749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 flipH="1">
            <a:off x="11192132" y="672670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1" name="Text 7"/>
          <p:cNvSpPr/>
          <p:nvPr/>
        </p:nvSpPr>
        <p:spPr>
          <a:xfrm>
            <a:off x="11192132" y="672670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 flipH="1">
            <a:off x="11061118" y="672670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11061118" y="672670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5706937" y="1472021"/>
            <a:ext cx="4919932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服务发现与服务注册初识</a:t>
            </a:r>
            <a:endParaRPr lang="en-US" sz="1600" dirty="0"/>
          </a:p>
        </p:txBody>
      </p:sp>
      <p:pic>
        <p:nvPicPr>
          <p:cNvPr id="15" name="Image 2" descr="https://kimi-img.moonshot.cn/pub/slides/slides_tmpl/image/25-09-05-13:18:15-d2t755tnfo2stf9dii2g.png"/>
          <p:cNvPicPr>
            <a:picLocks noChangeAspect="1"/>
          </p:cNvPicPr>
          <p:nvPr/>
        </p:nvPicPr>
        <p:blipFill>
          <a:blip r:embed="rId5"/>
          <a:srcRect l="11814" r="11814"/>
          <a:stretch/>
        </p:blipFill>
        <p:spPr>
          <a:xfrm>
            <a:off x="9784080" y="3330575"/>
            <a:ext cx="1767840" cy="2313940"/>
          </a:xfrm>
          <a:prstGeom prst="rect">
            <a:avLst/>
          </a:prstGeom>
        </p:spPr>
      </p:pic>
      <p:pic>
        <p:nvPicPr>
          <p:cNvPr id="16" name="Image 3" descr="https://kimi-img.moonshot.cn/pub/slides/slides_tmpl/image/25-09-05-13:18:13-d2t755dnfo2stf9dihug.png"/>
          <p:cNvPicPr>
            <a:picLocks noChangeAspect="1"/>
          </p:cNvPicPr>
          <p:nvPr/>
        </p:nvPicPr>
        <p:blipFill>
          <a:blip r:embed="rId6"/>
          <a:srcRect t="1969" b="1969"/>
          <a:stretch/>
        </p:blipFill>
        <p:spPr>
          <a:xfrm>
            <a:off x="11453495" y="6134735"/>
            <a:ext cx="186055" cy="207010"/>
          </a:xfrm>
          <a:prstGeom prst="rect">
            <a:avLst/>
          </a:prstGeom>
        </p:spPr>
      </p:pic>
      <p:pic>
        <p:nvPicPr>
          <p:cNvPr id="17" name="Image 4" descr="https://kimi-img.moonshot.cn/pub/slides/slides_tmpl/image/25-09-05-13:18:12-d2t7555nfo2stf9dihp0.png"/>
          <p:cNvPicPr>
            <a:picLocks noChangeAspect="1"/>
          </p:cNvPicPr>
          <p:nvPr/>
        </p:nvPicPr>
        <p:blipFill>
          <a:blip r:embed="rId7"/>
          <a:srcRect t="982" b="982"/>
          <a:stretch/>
        </p:blipFill>
        <p:spPr>
          <a:xfrm flipH="1" flipV="1">
            <a:off x="5838825" y="1009650"/>
            <a:ext cx="355600" cy="304800"/>
          </a:xfrm>
          <a:prstGeom prst="rect">
            <a:avLst/>
          </a:prstGeom>
        </p:spPr>
      </p:pic>
      <p:sp>
        <p:nvSpPr>
          <p:cNvPr id="18" name="Shape 11"/>
          <p:cNvSpPr/>
          <p:nvPr/>
        </p:nvSpPr>
        <p:spPr>
          <a:xfrm flipH="1">
            <a:off x="6649085" y="121475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9" name="Text 12"/>
          <p:cNvSpPr/>
          <p:nvPr/>
        </p:nvSpPr>
        <p:spPr>
          <a:xfrm>
            <a:off x="6649085" y="121475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3"/>
          <p:cNvSpPr/>
          <p:nvPr/>
        </p:nvSpPr>
        <p:spPr>
          <a:xfrm flipH="1">
            <a:off x="6520815" y="121475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1" name="Text 14"/>
          <p:cNvSpPr/>
          <p:nvPr/>
        </p:nvSpPr>
        <p:spPr>
          <a:xfrm>
            <a:off x="6520815" y="121475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15"/>
          <p:cNvSpPr/>
          <p:nvPr/>
        </p:nvSpPr>
        <p:spPr>
          <a:xfrm flipH="1">
            <a:off x="6389370" y="121475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3" name="Text 16"/>
          <p:cNvSpPr/>
          <p:nvPr/>
        </p:nvSpPr>
        <p:spPr>
          <a:xfrm>
            <a:off x="6389370" y="121475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4" name="Shape 17"/>
          <p:cNvSpPr/>
          <p:nvPr/>
        </p:nvSpPr>
        <p:spPr>
          <a:xfrm flipH="1">
            <a:off x="6258560" y="121475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5" name="Text 18"/>
          <p:cNvSpPr/>
          <p:nvPr/>
        </p:nvSpPr>
        <p:spPr>
          <a:xfrm>
            <a:off x="6258560" y="121475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Text 19"/>
          <p:cNvSpPr/>
          <p:nvPr/>
        </p:nvSpPr>
        <p:spPr>
          <a:xfrm>
            <a:off x="5793105" y="3330575"/>
            <a:ext cx="3686175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B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RPC与gRPC</a:t>
            </a:r>
            <a:endParaRPr lang="en-US" sz="1600" dirty="0"/>
          </a:p>
        </p:txBody>
      </p:sp>
      <p:sp>
        <p:nvSpPr>
          <p:cNvPr id="27" name="Text 20"/>
          <p:cNvSpPr/>
          <p:nvPr/>
        </p:nvSpPr>
        <p:spPr>
          <a:xfrm>
            <a:off x="5706937" y="3627636"/>
            <a:ext cx="3824605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了解RPC概念及gRPC的优势，为后续微服务通信打下基础，提升服务间通信的效率和可靠性。</a:t>
            </a:r>
            <a:endParaRPr lang="en-US" sz="1600" dirty="0"/>
          </a:p>
        </p:txBody>
      </p:sp>
      <p:sp>
        <p:nvSpPr>
          <p:cNvPr id="28" name="Text 21"/>
          <p:cNvSpPr/>
          <p:nvPr/>
        </p:nvSpPr>
        <p:spPr>
          <a:xfrm>
            <a:off x="5838825" y="5013653"/>
            <a:ext cx="3686175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B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注册中心与配置中心</a:t>
            </a:r>
            <a:endParaRPr lang="en-US" sz="1600" dirty="0"/>
          </a:p>
        </p:txBody>
      </p:sp>
      <p:sp>
        <p:nvSpPr>
          <p:cNvPr id="29" name="Text 22"/>
          <p:cNvSpPr/>
          <p:nvPr/>
        </p:nvSpPr>
        <p:spPr>
          <a:xfrm>
            <a:off x="5706937" y="5381506"/>
            <a:ext cx="3824605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了解注册中心，配置中心概念及Etcd，ZK, Consul的优劣势，擅长应用的场景，为后续微服务自动发现打下基础。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3-d2t755dnfo2stf9dihs0.jpg"/>
          <p:cNvPicPr>
            <a:picLocks noChangeAspect="1"/>
          </p:cNvPicPr>
          <p:nvPr/>
        </p:nvPicPr>
        <p:blipFill>
          <a:blip r:embed="rId3"/>
          <a:srcRect t="16" b="16"/>
          <a:stretch/>
        </p:blipFill>
        <p:spPr>
          <a:xfrm>
            <a:off x="0" y="3426"/>
            <a:ext cx="12191999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15982" y="3970158"/>
            <a:ext cx="5685155" cy="10414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工程化与部署：交付可运行服务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7" name="Image 1" descr="https://kimi-img.moonshot.cn/pub/slides/slides_tmpl/image/25-09-05-13:18:12-d2t7555nfo2stf9dihqg.png"/>
          <p:cNvPicPr>
            <a:picLocks noChangeAspect="1"/>
          </p:cNvPicPr>
          <p:nvPr/>
        </p:nvPicPr>
        <p:blipFill>
          <a:blip r:embed="rId4"/>
          <a:srcRect t="15459" b="15459"/>
          <a:stretch/>
        </p:blipFill>
        <p:spPr>
          <a:xfrm>
            <a:off x="4511040" y="3723012"/>
            <a:ext cx="3657600" cy="1270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5116513" y="1632585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  <a:effectLst>
            <a:outerShdw blurRad="50800" dist="26941" dir="2700000" algn="bl" rotWithShape="0">
              <a:srgbClr val="754412">
                <a:alpha val="40000"/>
              </a:srgbClr>
            </a:outerShdw>
          </a:effectLst>
        </p:spPr>
      </p:sp>
      <p:sp>
        <p:nvSpPr>
          <p:cNvPr id="19" name="Text 15"/>
          <p:cNvSpPr/>
          <p:nvPr/>
        </p:nvSpPr>
        <p:spPr>
          <a:xfrm>
            <a:off x="5116513" y="1632585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3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6-d2t7565nfo2stf9dii60.png"/>
          <p:cNvPicPr>
            <a:picLocks noChangeAspect="1"/>
          </p:cNvPicPr>
          <p:nvPr/>
        </p:nvPicPr>
        <p:blipFill>
          <a:blip r:embed="rId3"/>
          <a:srcRect t="36" b="36"/>
          <a:stretch/>
        </p:blipFill>
        <p:spPr>
          <a:xfrm flipH="1">
            <a:off x="0" y="0"/>
            <a:ext cx="12244070" cy="689419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3:18:18-d2t756lnfo2stf9diikg.png"/>
          <p:cNvPicPr>
            <a:picLocks noChangeAspect="1"/>
          </p:cNvPicPr>
          <p:nvPr/>
        </p:nvPicPr>
        <p:blipFill>
          <a:blip r:embed="rId4"/>
          <a:srcRect l="53" r="53"/>
          <a:stretch/>
        </p:blipFill>
        <p:spPr>
          <a:xfrm>
            <a:off x="6269355" y="-34290"/>
            <a:ext cx="5974080" cy="694436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9" name="Text 5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Git协作与版本管理</a:t>
            </a:r>
            <a:endParaRPr lang="en-US" sz="1600" dirty="0"/>
          </a:p>
        </p:txBody>
      </p:sp>
      <p:sp>
        <p:nvSpPr>
          <p:cNvPr id="13" name="Shape 9"/>
          <p:cNvSpPr/>
          <p:nvPr/>
        </p:nvSpPr>
        <p:spPr>
          <a:xfrm>
            <a:off x="691515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4" name="Shape 10"/>
          <p:cNvSpPr/>
          <p:nvPr/>
        </p:nvSpPr>
        <p:spPr>
          <a:xfrm>
            <a:off x="779780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5" name="Shape 11"/>
          <p:cNvSpPr/>
          <p:nvPr/>
        </p:nvSpPr>
        <p:spPr>
          <a:xfrm>
            <a:off x="867410" y="6134735"/>
            <a:ext cx="0" cy="220345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6" name="Shape 12"/>
          <p:cNvSpPr/>
          <p:nvPr/>
        </p:nvSpPr>
        <p:spPr>
          <a:xfrm>
            <a:off x="955675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7" name="Shape 13"/>
          <p:cNvSpPr/>
          <p:nvPr/>
        </p:nvSpPr>
        <p:spPr>
          <a:xfrm>
            <a:off x="1043940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pic>
        <p:nvPicPr>
          <p:cNvPr id="18" name="Image 2" descr="https://kimi-img.moonshot.cn/pub/slides/slides_tmpl/image/25-09-05-13:18:12-d2t7555nfo2stf9dihp0.png"/>
          <p:cNvPicPr>
            <a:picLocks noChangeAspect="1"/>
          </p:cNvPicPr>
          <p:nvPr/>
        </p:nvPicPr>
        <p:blipFill>
          <a:blip r:embed="rId5"/>
          <a:srcRect t="982" b="982"/>
          <a:stretch/>
        </p:blipFill>
        <p:spPr>
          <a:xfrm flipH="1" flipV="1">
            <a:off x="708660" y="561340"/>
            <a:ext cx="355600" cy="304800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 flipH="1">
            <a:off x="1518920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0" name="Text 15"/>
          <p:cNvSpPr/>
          <p:nvPr/>
        </p:nvSpPr>
        <p:spPr>
          <a:xfrm>
            <a:off x="151892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1" name="Shape 16"/>
          <p:cNvSpPr/>
          <p:nvPr/>
        </p:nvSpPr>
        <p:spPr>
          <a:xfrm flipH="1">
            <a:off x="1390650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2" name="Text 17"/>
          <p:cNvSpPr/>
          <p:nvPr/>
        </p:nvSpPr>
        <p:spPr>
          <a:xfrm>
            <a:off x="139065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3" name="Shape 18"/>
          <p:cNvSpPr/>
          <p:nvPr/>
        </p:nvSpPr>
        <p:spPr>
          <a:xfrm flipH="1">
            <a:off x="1259205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4" name="Text 19"/>
          <p:cNvSpPr/>
          <p:nvPr/>
        </p:nvSpPr>
        <p:spPr>
          <a:xfrm>
            <a:off x="125920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5" name="Shape 20"/>
          <p:cNvSpPr/>
          <p:nvPr/>
        </p:nvSpPr>
        <p:spPr>
          <a:xfrm flipH="1">
            <a:off x="1128395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6" name="Text 21"/>
          <p:cNvSpPr/>
          <p:nvPr/>
        </p:nvSpPr>
        <p:spPr>
          <a:xfrm>
            <a:off x="112839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27" name="Image 3" descr="https://kimi-img.moonshot.cn/pub/slides/slides_tmpl/image/25-09-05-13:18:13-d2t755dnfo2stf9dihug.png"/>
          <p:cNvPicPr>
            <a:picLocks noChangeAspect="1"/>
          </p:cNvPicPr>
          <p:nvPr/>
        </p:nvPicPr>
        <p:blipFill>
          <a:blip r:embed="rId6"/>
          <a:srcRect t="1969" b="1969"/>
          <a:stretch/>
        </p:blipFill>
        <p:spPr>
          <a:xfrm>
            <a:off x="11453495" y="6134735"/>
            <a:ext cx="186055" cy="207010"/>
          </a:xfrm>
          <a:prstGeom prst="rect">
            <a:avLst/>
          </a:prstGeom>
        </p:spPr>
      </p:pic>
      <p:pic>
        <p:nvPicPr>
          <p:cNvPr id="28" name="Image 4" descr="https://kimi-img.moonshot.cn/pub/slides/slides_tmpl/image/25-09-05-13:18:16-d2t7565nfo2stf9dii8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885" y="2395220"/>
            <a:ext cx="748030" cy="748030"/>
          </a:xfrm>
          <a:prstGeom prst="rect">
            <a:avLst/>
          </a:prstGeom>
        </p:spPr>
      </p:pic>
      <p:pic>
        <p:nvPicPr>
          <p:cNvPr id="29" name="Image 5" descr="https://kimi-img.moonshot.cn/pub/slides/slides_tmpl/image/25-09-05-13:18:16-d2t7565nfo2stf9dii8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5985" y="2395220"/>
            <a:ext cx="748030" cy="748030"/>
          </a:xfrm>
          <a:prstGeom prst="rect">
            <a:avLst/>
          </a:prstGeom>
        </p:spPr>
      </p:pic>
      <p:sp>
        <p:nvSpPr>
          <p:cNvPr id="30" name="Shape 22"/>
          <p:cNvSpPr/>
          <p:nvPr/>
        </p:nvSpPr>
        <p:spPr>
          <a:xfrm>
            <a:off x="713692" y="2499648"/>
            <a:ext cx="528865" cy="5409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1" name="Text 23"/>
          <p:cNvSpPr/>
          <p:nvPr/>
        </p:nvSpPr>
        <p:spPr>
          <a:xfrm>
            <a:off x="713692" y="2499648"/>
            <a:ext cx="528865" cy="540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32" name="Text 24"/>
          <p:cNvSpPr/>
          <p:nvPr/>
        </p:nvSpPr>
        <p:spPr>
          <a:xfrm>
            <a:off x="652396" y="3274266"/>
            <a:ext cx="4053511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Git操作</a:t>
            </a:r>
            <a:endParaRPr lang="en-US" sz="1600" dirty="0"/>
          </a:p>
        </p:txBody>
      </p:sp>
      <p:sp>
        <p:nvSpPr>
          <p:cNvPr id="33" name="Text 25"/>
          <p:cNvSpPr/>
          <p:nvPr/>
        </p:nvSpPr>
        <p:spPr>
          <a:xfrm>
            <a:off x="577383" y="3663293"/>
            <a:ext cx="3627449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熟练掌握Git的提交、分支、合并、推送等操作，确保代码版本管理的规范性和安全性。</a:t>
            </a:r>
            <a:endParaRPr lang="en-US" sz="1600" dirty="0"/>
          </a:p>
        </p:txBody>
      </p:sp>
      <p:sp>
        <p:nvSpPr>
          <p:cNvPr id="34" name="Shape 26"/>
          <p:cNvSpPr/>
          <p:nvPr/>
        </p:nvSpPr>
        <p:spPr>
          <a:xfrm>
            <a:off x="4815792" y="2499648"/>
            <a:ext cx="528865" cy="5409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5" name="Text 27"/>
          <p:cNvSpPr/>
          <p:nvPr/>
        </p:nvSpPr>
        <p:spPr>
          <a:xfrm>
            <a:off x="4815792" y="2499648"/>
            <a:ext cx="528865" cy="540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6" name="Text 28"/>
          <p:cNvSpPr/>
          <p:nvPr/>
        </p:nvSpPr>
        <p:spPr>
          <a:xfrm>
            <a:off x="4712918" y="3274266"/>
            <a:ext cx="4056104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协作流程</a:t>
            </a:r>
            <a:endParaRPr lang="en-US" sz="1600" dirty="0"/>
          </a:p>
        </p:txBody>
      </p:sp>
      <p:sp>
        <p:nvSpPr>
          <p:cNvPr id="37" name="Text 29"/>
          <p:cNvSpPr/>
          <p:nvPr/>
        </p:nvSpPr>
        <p:spPr>
          <a:xfrm>
            <a:off x="4637905" y="3663293"/>
            <a:ext cx="3586780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遵循Feature Branch与Pull Request工作流，支持多人并行开发，提高团队协作效率。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8-d2t756lnfo2stf9dii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905" y="3467141"/>
            <a:ext cx="1219200" cy="119380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3:18:13-d2t755dnfo2stf9dihu0.png"/>
          <p:cNvPicPr>
            <a:picLocks noChangeAspect="1"/>
          </p:cNvPicPr>
          <p:nvPr/>
        </p:nvPicPr>
        <p:blipFill>
          <a:blip r:embed="rId4"/>
          <a:srcRect t="73" b="73"/>
          <a:stretch/>
        </p:blipFill>
        <p:spPr>
          <a:xfrm>
            <a:off x="-3178" y="-1789"/>
            <a:ext cx="12195178" cy="6866415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5-13:18:18-d2t756lnfo2stf9diig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029" y="3288809"/>
            <a:ext cx="9345841" cy="1475659"/>
          </a:xfrm>
          <a:prstGeom prst="rect">
            <a:avLst/>
          </a:prstGeom>
        </p:spPr>
      </p:pic>
      <p:sp>
        <p:nvSpPr>
          <p:cNvPr id="5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6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8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9" name="Image 3" descr="https://kimi-img.moonshot.cn/pub/slides/slides_tmpl/image/25-09-05-13:18:18-d2t756lnfo2stf9diig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41" y="1694951"/>
            <a:ext cx="9345841" cy="1475659"/>
          </a:xfrm>
          <a:prstGeom prst="rect">
            <a:avLst/>
          </a:prstGeom>
        </p:spPr>
      </p:pic>
      <p:pic>
        <p:nvPicPr>
          <p:cNvPr id="10" name="Image 4" descr="https://kimi-img.moonshot.cn/pub/slides/slides_tmpl/image/25-09-05-13:18:18-d2t756lnfo2stf9diig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053" y="4889711"/>
            <a:ext cx="9345841" cy="1475659"/>
          </a:xfrm>
          <a:prstGeom prst="rect">
            <a:avLst/>
          </a:prstGeom>
        </p:spPr>
      </p:pic>
      <p:sp>
        <p:nvSpPr>
          <p:cNvPr id="11" name="Shape 4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2" name="Text 5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Shape 6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4" name="Text 7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542215" y="9218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Docker容器化打包</a:t>
            </a:r>
            <a:endParaRPr lang="en-US" sz="1600" dirty="0"/>
          </a:p>
        </p:txBody>
      </p:sp>
      <p:sp>
        <p:nvSpPr>
          <p:cNvPr id="16" name="Shape 9"/>
          <p:cNvSpPr/>
          <p:nvPr/>
        </p:nvSpPr>
        <p:spPr>
          <a:xfrm>
            <a:off x="691515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7" name="Shape 10"/>
          <p:cNvSpPr/>
          <p:nvPr/>
        </p:nvSpPr>
        <p:spPr>
          <a:xfrm>
            <a:off x="779780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8" name="Shape 11"/>
          <p:cNvSpPr/>
          <p:nvPr/>
        </p:nvSpPr>
        <p:spPr>
          <a:xfrm>
            <a:off x="867410" y="6134735"/>
            <a:ext cx="0" cy="220345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9" name="Shape 12"/>
          <p:cNvSpPr/>
          <p:nvPr/>
        </p:nvSpPr>
        <p:spPr>
          <a:xfrm>
            <a:off x="955675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20" name="Shape 13"/>
          <p:cNvSpPr/>
          <p:nvPr/>
        </p:nvSpPr>
        <p:spPr>
          <a:xfrm>
            <a:off x="1043940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pic>
        <p:nvPicPr>
          <p:cNvPr id="21" name="Image 5" descr="https://kimi-img.moonshot.cn/pub/slides/slides_tmpl/image/25-09-05-13:18:12-d2t7555nfo2stf9dihp0.png"/>
          <p:cNvPicPr>
            <a:picLocks noChangeAspect="1"/>
          </p:cNvPicPr>
          <p:nvPr/>
        </p:nvPicPr>
        <p:blipFill>
          <a:blip r:embed="rId6"/>
          <a:srcRect t="982" b="982"/>
          <a:stretch/>
        </p:blipFill>
        <p:spPr>
          <a:xfrm flipH="1" flipV="1">
            <a:off x="759460" y="561340"/>
            <a:ext cx="355600" cy="304800"/>
          </a:xfrm>
          <a:prstGeom prst="rect">
            <a:avLst/>
          </a:prstGeom>
        </p:spPr>
      </p:pic>
      <p:sp>
        <p:nvSpPr>
          <p:cNvPr id="22" name="Shape 14"/>
          <p:cNvSpPr/>
          <p:nvPr/>
        </p:nvSpPr>
        <p:spPr>
          <a:xfrm flipH="1">
            <a:off x="1569720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3" name="Text 15"/>
          <p:cNvSpPr/>
          <p:nvPr/>
        </p:nvSpPr>
        <p:spPr>
          <a:xfrm>
            <a:off x="156972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4" name="Shape 16"/>
          <p:cNvSpPr/>
          <p:nvPr/>
        </p:nvSpPr>
        <p:spPr>
          <a:xfrm flipH="1">
            <a:off x="1441450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5" name="Text 17"/>
          <p:cNvSpPr/>
          <p:nvPr/>
        </p:nvSpPr>
        <p:spPr>
          <a:xfrm>
            <a:off x="144145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Shape 18"/>
          <p:cNvSpPr/>
          <p:nvPr/>
        </p:nvSpPr>
        <p:spPr>
          <a:xfrm flipH="1">
            <a:off x="1310005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7" name="Text 19"/>
          <p:cNvSpPr/>
          <p:nvPr/>
        </p:nvSpPr>
        <p:spPr>
          <a:xfrm>
            <a:off x="131000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8" name="Shape 20"/>
          <p:cNvSpPr/>
          <p:nvPr/>
        </p:nvSpPr>
        <p:spPr>
          <a:xfrm flipH="1">
            <a:off x="1179195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9" name="Text 21"/>
          <p:cNvSpPr/>
          <p:nvPr/>
        </p:nvSpPr>
        <p:spPr>
          <a:xfrm>
            <a:off x="117919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30" name="Image 6" descr="https://kimi-img.moonshot.cn/pub/slides/slides_tmpl/image/25-09-05-13:18:17-d2t756dnfo2stf9diib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415" y="2101850"/>
            <a:ext cx="661035" cy="661035"/>
          </a:xfrm>
          <a:prstGeom prst="rect">
            <a:avLst/>
          </a:prstGeom>
        </p:spPr>
      </p:pic>
      <p:pic>
        <p:nvPicPr>
          <p:cNvPr id="31" name="Image 7" descr="https://kimi-img.moonshot.cn/pub/slides/slides_tmpl/image/25-09-05-13:18:17-d2t756dnfo2stf9diib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490" y="3695700"/>
            <a:ext cx="661035" cy="661035"/>
          </a:xfrm>
          <a:prstGeom prst="rect">
            <a:avLst/>
          </a:prstGeom>
        </p:spPr>
      </p:pic>
      <p:pic>
        <p:nvPicPr>
          <p:cNvPr id="32" name="Image 8" descr="https://kimi-img.moonshot.cn/pub/slides/slides_tmpl/image/25-09-05-13:18:17-d2t756dnfo2stf9diib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0550" y="5332730"/>
            <a:ext cx="661035" cy="661035"/>
          </a:xfrm>
          <a:prstGeom prst="rect">
            <a:avLst/>
          </a:prstGeom>
        </p:spPr>
      </p:pic>
      <p:sp>
        <p:nvSpPr>
          <p:cNvPr id="33" name="Shape 22"/>
          <p:cNvSpPr/>
          <p:nvPr/>
        </p:nvSpPr>
        <p:spPr>
          <a:xfrm>
            <a:off x="877451" y="2194133"/>
            <a:ext cx="467358" cy="47369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4" name="Text 23"/>
          <p:cNvSpPr/>
          <p:nvPr/>
        </p:nvSpPr>
        <p:spPr>
          <a:xfrm>
            <a:off x="877451" y="2194133"/>
            <a:ext cx="467358" cy="473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35" name="Text 24"/>
          <p:cNvSpPr/>
          <p:nvPr/>
        </p:nvSpPr>
        <p:spPr>
          <a:xfrm>
            <a:off x="1599543" y="1884932"/>
            <a:ext cx="5268832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Dockerfile编写</a:t>
            </a:r>
            <a:endParaRPr lang="en-US" sz="1600" dirty="0"/>
          </a:p>
        </p:txBody>
      </p:sp>
      <p:sp>
        <p:nvSpPr>
          <p:cNvPr id="36" name="Text 25"/>
          <p:cNvSpPr/>
          <p:nvPr/>
        </p:nvSpPr>
        <p:spPr>
          <a:xfrm>
            <a:off x="1508259" y="2212649"/>
            <a:ext cx="7796220" cy="2813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掌握Dockerfile的编写技巧，优化镜像体积，确保应用的高效打包和部署。</a:t>
            </a:r>
            <a:endParaRPr lang="en-US" sz="1600" dirty="0"/>
          </a:p>
        </p:txBody>
      </p:sp>
      <p:sp>
        <p:nvSpPr>
          <p:cNvPr id="37" name="Shape 26"/>
          <p:cNvSpPr/>
          <p:nvPr/>
        </p:nvSpPr>
        <p:spPr>
          <a:xfrm>
            <a:off x="1858526" y="3787983"/>
            <a:ext cx="467358" cy="47369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8" name="Text 27"/>
          <p:cNvSpPr/>
          <p:nvPr/>
        </p:nvSpPr>
        <p:spPr>
          <a:xfrm>
            <a:off x="1858526" y="3787983"/>
            <a:ext cx="467358" cy="473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9" name="Text 28"/>
          <p:cNvSpPr/>
          <p:nvPr/>
        </p:nvSpPr>
        <p:spPr>
          <a:xfrm>
            <a:off x="2552033" y="3457294"/>
            <a:ext cx="4868492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多服务编排</a:t>
            </a:r>
            <a:endParaRPr lang="en-US" sz="1600" dirty="0"/>
          </a:p>
        </p:txBody>
      </p:sp>
      <p:sp>
        <p:nvSpPr>
          <p:cNvPr id="40" name="Text 29"/>
          <p:cNvSpPr/>
          <p:nvPr/>
        </p:nvSpPr>
        <p:spPr>
          <a:xfrm>
            <a:off x="2460749" y="3785011"/>
            <a:ext cx="7796220" cy="2813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使用docker-compose进行多服务编排，实现App、MySQL、Redis等服务的一键启动和管理。</a:t>
            </a:r>
            <a:endParaRPr lang="en-US" sz="1600" dirty="0"/>
          </a:p>
        </p:txBody>
      </p:sp>
      <p:sp>
        <p:nvSpPr>
          <p:cNvPr id="41" name="Shape 30"/>
          <p:cNvSpPr/>
          <p:nvPr/>
        </p:nvSpPr>
        <p:spPr>
          <a:xfrm>
            <a:off x="3227190" y="5425013"/>
            <a:ext cx="467358" cy="47369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42" name="Text 31"/>
          <p:cNvSpPr/>
          <p:nvPr/>
        </p:nvSpPr>
        <p:spPr>
          <a:xfrm>
            <a:off x="3227190" y="5425013"/>
            <a:ext cx="467358" cy="473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43" name="Text 32"/>
          <p:cNvSpPr/>
          <p:nvPr/>
        </p:nvSpPr>
        <p:spPr>
          <a:xfrm>
            <a:off x="3882681" y="5084451"/>
            <a:ext cx="4563692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容器化优势</a:t>
            </a:r>
            <a:endParaRPr lang="en-US" sz="1600" dirty="0"/>
          </a:p>
        </p:txBody>
      </p:sp>
      <p:sp>
        <p:nvSpPr>
          <p:cNvPr id="44" name="Text 33"/>
          <p:cNvSpPr/>
          <p:nvPr/>
        </p:nvSpPr>
        <p:spPr>
          <a:xfrm>
            <a:off x="3791397" y="5361367"/>
            <a:ext cx="7720665" cy="2813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通过容器化技术，实现应用的环境隔离和快速部署，确保开发、测试、生产环境的一致性。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3-d2t755dnfo2stf9dihu0.png"/>
          <p:cNvPicPr>
            <a:picLocks noChangeAspect="1"/>
          </p:cNvPicPr>
          <p:nvPr/>
        </p:nvPicPr>
        <p:blipFill>
          <a:blip r:embed="rId3"/>
          <a:srcRect t="86" b="86"/>
          <a:stretch/>
        </p:blipFill>
        <p:spPr>
          <a:xfrm>
            <a:off x="-1041" y="0"/>
            <a:ext cx="12192000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34263" y="479263"/>
            <a:ext cx="3049055" cy="6068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9" name="Text 6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Linux部署与基础运维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91515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4" name="Shape 11"/>
          <p:cNvSpPr/>
          <p:nvPr/>
        </p:nvSpPr>
        <p:spPr>
          <a:xfrm>
            <a:off x="779780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5" name="Shape 12"/>
          <p:cNvSpPr/>
          <p:nvPr/>
        </p:nvSpPr>
        <p:spPr>
          <a:xfrm>
            <a:off x="867410" y="6134735"/>
            <a:ext cx="0" cy="220345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6" name="Shape 13"/>
          <p:cNvSpPr/>
          <p:nvPr/>
        </p:nvSpPr>
        <p:spPr>
          <a:xfrm>
            <a:off x="955675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7" name="Shape 14"/>
          <p:cNvSpPr/>
          <p:nvPr/>
        </p:nvSpPr>
        <p:spPr>
          <a:xfrm>
            <a:off x="1043940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pic>
        <p:nvPicPr>
          <p:cNvPr id="18" name="Image 1" descr="https://kimi-img.moonshot.cn/pub/slides/slides_tmpl/image/25-09-05-13:18:16-d2t7565nfo2stf9dii8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5" y="3066415"/>
            <a:ext cx="748030" cy="748030"/>
          </a:xfrm>
          <a:prstGeom prst="rect">
            <a:avLst/>
          </a:prstGeom>
        </p:spPr>
      </p:pic>
      <p:pic>
        <p:nvPicPr>
          <p:cNvPr id="19" name="Image 2" descr="https://kimi-img.moonshot.cn/pub/slides/slides_tmpl/image/25-09-05-13:18:16-d2t7565nfo2stf9dii8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400" y="3089275"/>
            <a:ext cx="748030" cy="748030"/>
          </a:xfrm>
          <a:prstGeom prst="rect">
            <a:avLst/>
          </a:prstGeom>
        </p:spPr>
      </p:pic>
      <p:pic>
        <p:nvPicPr>
          <p:cNvPr id="20" name="Image 3" descr="https://kimi-img.moonshot.cn/pub/slides/slides_tmpl/image/25-09-05-13:18:12-d2t7555nfo2stf9dihp0.png"/>
          <p:cNvPicPr>
            <a:picLocks noChangeAspect="1"/>
          </p:cNvPicPr>
          <p:nvPr/>
        </p:nvPicPr>
        <p:blipFill>
          <a:blip r:embed="rId5"/>
          <a:srcRect t="982" b="982"/>
          <a:stretch/>
        </p:blipFill>
        <p:spPr>
          <a:xfrm flipH="1" flipV="1">
            <a:off x="759460" y="561340"/>
            <a:ext cx="355600" cy="304800"/>
          </a:xfrm>
          <a:prstGeom prst="rect">
            <a:avLst/>
          </a:prstGeom>
        </p:spPr>
      </p:pic>
      <p:sp>
        <p:nvSpPr>
          <p:cNvPr id="21" name="Shape 15"/>
          <p:cNvSpPr/>
          <p:nvPr/>
        </p:nvSpPr>
        <p:spPr>
          <a:xfrm flipH="1">
            <a:off x="1569720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2" name="Text 16"/>
          <p:cNvSpPr/>
          <p:nvPr/>
        </p:nvSpPr>
        <p:spPr>
          <a:xfrm>
            <a:off x="156972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3" name="Shape 17"/>
          <p:cNvSpPr/>
          <p:nvPr/>
        </p:nvSpPr>
        <p:spPr>
          <a:xfrm flipH="1">
            <a:off x="1441450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4" name="Text 18"/>
          <p:cNvSpPr/>
          <p:nvPr/>
        </p:nvSpPr>
        <p:spPr>
          <a:xfrm>
            <a:off x="144145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5" name="Shape 19"/>
          <p:cNvSpPr/>
          <p:nvPr/>
        </p:nvSpPr>
        <p:spPr>
          <a:xfrm flipH="1">
            <a:off x="1310005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6" name="Text 20"/>
          <p:cNvSpPr/>
          <p:nvPr/>
        </p:nvSpPr>
        <p:spPr>
          <a:xfrm>
            <a:off x="131000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7" name="Shape 21"/>
          <p:cNvSpPr/>
          <p:nvPr/>
        </p:nvSpPr>
        <p:spPr>
          <a:xfrm flipH="1">
            <a:off x="1179195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8" name="Text 22"/>
          <p:cNvSpPr/>
          <p:nvPr/>
        </p:nvSpPr>
        <p:spPr>
          <a:xfrm>
            <a:off x="117919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29" name="Image 4" descr="https://kimi-img.moonshot.cn/pub/slides/slides_tmpl/image/25-09-05-13:18:13-d2t755dnfo2stf9dihug.png"/>
          <p:cNvPicPr>
            <a:picLocks noChangeAspect="1"/>
          </p:cNvPicPr>
          <p:nvPr/>
        </p:nvPicPr>
        <p:blipFill>
          <a:blip r:embed="rId6"/>
          <a:srcRect t="1969" b="1969"/>
          <a:stretch/>
        </p:blipFill>
        <p:spPr>
          <a:xfrm>
            <a:off x="11453495" y="6134735"/>
            <a:ext cx="186055" cy="207010"/>
          </a:xfrm>
          <a:prstGeom prst="rect">
            <a:avLst/>
          </a:prstGeom>
        </p:spPr>
      </p:pic>
      <p:sp>
        <p:nvSpPr>
          <p:cNvPr id="30" name="Shape 23"/>
          <p:cNvSpPr/>
          <p:nvPr/>
        </p:nvSpPr>
        <p:spPr>
          <a:xfrm>
            <a:off x="801322" y="3170843"/>
            <a:ext cx="528865" cy="5409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1" name="Text 24"/>
          <p:cNvSpPr/>
          <p:nvPr/>
        </p:nvSpPr>
        <p:spPr>
          <a:xfrm>
            <a:off x="801322" y="3170843"/>
            <a:ext cx="528865" cy="540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32" name="Text 25"/>
          <p:cNvSpPr/>
          <p:nvPr/>
        </p:nvSpPr>
        <p:spPr>
          <a:xfrm>
            <a:off x="1525270" y="3178175"/>
            <a:ext cx="3593465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Linux基础命令</a:t>
            </a:r>
            <a:endParaRPr lang="en-US" sz="1600" dirty="0"/>
          </a:p>
        </p:txBody>
      </p:sp>
      <p:sp>
        <p:nvSpPr>
          <p:cNvPr id="33" name="Text 26"/>
          <p:cNvSpPr/>
          <p:nvPr/>
        </p:nvSpPr>
        <p:spPr>
          <a:xfrm>
            <a:off x="1438419" y="3507397"/>
            <a:ext cx="3875101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掌握Linux的基本命令，如文件操作、进程管理、网络诊断等，确保在无图形界面的服务器上完成应用部署和运维。</a:t>
            </a:r>
            <a:endParaRPr lang="en-US" sz="1600" dirty="0"/>
          </a:p>
        </p:txBody>
      </p:sp>
      <p:sp>
        <p:nvSpPr>
          <p:cNvPr id="34" name="Shape 27"/>
          <p:cNvSpPr/>
          <p:nvPr/>
        </p:nvSpPr>
        <p:spPr>
          <a:xfrm>
            <a:off x="6103758" y="3193703"/>
            <a:ext cx="528865" cy="54096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5" name="Text 28"/>
          <p:cNvSpPr/>
          <p:nvPr/>
        </p:nvSpPr>
        <p:spPr>
          <a:xfrm>
            <a:off x="6103758" y="3193703"/>
            <a:ext cx="528865" cy="540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6" name="Text 29"/>
          <p:cNvSpPr/>
          <p:nvPr/>
        </p:nvSpPr>
        <p:spPr>
          <a:xfrm>
            <a:off x="6867525" y="3178175"/>
            <a:ext cx="3786505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服务管理</a:t>
            </a:r>
            <a:endParaRPr lang="en-US" sz="1600" dirty="0"/>
          </a:p>
        </p:txBody>
      </p:sp>
      <p:sp>
        <p:nvSpPr>
          <p:cNvPr id="37" name="Text 30"/>
          <p:cNvSpPr/>
          <p:nvPr/>
        </p:nvSpPr>
        <p:spPr>
          <a:xfrm>
            <a:off x="6780440" y="3507397"/>
            <a:ext cx="3875101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学会使用systemd服务单元和cron定时任务，实现应用的开机自启和定时操作，保障服务的稳定运行。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3-d2t755dnfo2stf9dihs0.jpg"/>
          <p:cNvPicPr>
            <a:picLocks noChangeAspect="1"/>
          </p:cNvPicPr>
          <p:nvPr/>
        </p:nvPicPr>
        <p:blipFill>
          <a:blip r:embed="rId3"/>
          <a:srcRect t="16" b="16"/>
          <a:stretch/>
        </p:blipFill>
        <p:spPr>
          <a:xfrm>
            <a:off x="0" y="3426"/>
            <a:ext cx="12191999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15982" y="3970158"/>
            <a:ext cx="568515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技术栈闭环与成长路线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7" name="Image 1" descr="https://kimi-img.moonshot.cn/pub/slides/slides_tmpl/image/25-09-05-13:18:12-d2t7555nfo2stf9dihqg.png"/>
          <p:cNvPicPr>
            <a:picLocks noChangeAspect="1"/>
          </p:cNvPicPr>
          <p:nvPr/>
        </p:nvPicPr>
        <p:blipFill>
          <a:blip r:embed="rId4"/>
          <a:srcRect t="15459" b="15459"/>
          <a:stretch/>
        </p:blipFill>
        <p:spPr>
          <a:xfrm>
            <a:off x="4511040" y="3723012"/>
            <a:ext cx="3657600" cy="1270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5116513" y="1632585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  <a:effectLst>
            <a:outerShdw blurRad="50800" dist="26941" dir="2700000" algn="bl" rotWithShape="0">
              <a:srgbClr val="754412">
                <a:alpha val="40000"/>
              </a:srgbClr>
            </a:outerShdw>
          </a:effectLst>
        </p:spPr>
      </p:sp>
      <p:sp>
        <p:nvSpPr>
          <p:cNvPr id="19" name="Text 15"/>
          <p:cNvSpPr/>
          <p:nvPr/>
        </p:nvSpPr>
        <p:spPr>
          <a:xfrm>
            <a:off x="5116513" y="1632585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3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3-d2t755dnfo2stf9diht0.jpg"/>
          <p:cNvPicPr>
            <a:picLocks noChangeAspect="1"/>
          </p:cNvPicPr>
          <p:nvPr/>
        </p:nvPicPr>
        <p:blipFill>
          <a:blip r:embed="rId3"/>
          <a:srcRect t="10" b="10"/>
          <a:stretch/>
        </p:blipFill>
        <p:spPr>
          <a:xfrm>
            <a:off x="0" y="-635"/>
            <a:ext cx="12284710" cy="69176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4055" y="998220"/>
            <a:ext cx="5774690" cy="12865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典型技术栈串联回顾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729615" y="6177280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817245" y="6177280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905510" y="6072505"/>
            <a:ext cx="0" cy="220345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993140" y="6177280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1081405" y="6177280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pic>
        <p:nvPicPr>
          <p:cNvPr id="9" name="Image 1" descr="https://kimi-img.moonshot.cn/pub/slides/slides_tmpl/image/25-09-05-13:18:12-d2t7555nfo2stf9dihp0.png"/>
          <p:cNvPicPr>
            <a:picLocks noChangeAspect="1"/>
          </p:cNvPicPr>
          <p:nvPr/>
        </p:nvPicPr>
        <p:blipFill>
          <a:blip r:embed="rId4"/>
          <a:srcRect t="982" b="982"/>
          <a:stretch/>
        </p:blipFill>
        <p:spPr>
          <a:xfrm flipH="1" flipV="1">
            <a:off x="845820" y="561340"/>
            <a:ext cx="355600" cy="304800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 flipH="1">
            <a:off x="1656080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1" name="Text 7"/>
          <p:cNvSpPr/>
          <p:nvPr/>
        </p:nvSpPr>
        <p:spPr>
          <a:xfrm>
            <a:off x="165608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 flipH="1">
            <a:off x="1527810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152781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 flipH="1">
            <a:off x="1396365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5" name="Text 11"/>
          <p:cNvSpPr/>
          <p:nvPr/>
        </p:nvSpPr>
        <p:spPr>
          <a:xfrm>
            <a:off x="139636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2"/>
          <p:cNvSpPr/>
          <p:nvPr/>
        </p:nvSpPr>
        <p:spPr>
          <a:xfrm flipH="1">
            <a:off x="1265555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7" name="Text 13"/>
          <p:cNvSpPr/>
          <p:nvPr/>
        </p:nvSpPr>
        <p:spPr>
          <a:xfrm>
            <a:off x="126555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4"/>
          <p:cNvSpPr/>
          <p:nvPr/>
        </p:nvSpPr>
        <p:spPr>
          <a:xfrm flipH="1">
            <a:off x="11033760" y="73342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9" name="Text 15"/>
          <p:cNvSpPr/>
          <p:nvPr/>
        </p:nvSpPr>
        <p:spPr>
          <a:xfrm>
            <a:off x="11033760" y="73342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6"/>
          <p:cNvSpPr/>
          <p:nvPr/>
        </p:nvSpPr>
        <p:spPr>
          <a:xfrm flipH="1">
            <a:off x="10905490" y="73342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1" name="Text 17"/>
          <p:cNvSpPr/>
          <p:nvPr/>
        </p:nvSpPr>
        <p:spPr>
          <a:xfrm>
            <a:off x="10905490" y="73342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18"/>
          <p:cNvSpPr/>
          <p:nvPr/>
        </p:nvSpPr>
        <p:spPr>
          <a:xfrm flipH="1">
            <a:off x="10774045" y="73342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3" name="Text 19"/>
          <p:cNvSpPr/>
          <p:nvPr/>
        </p:nvSpPr>
        <p:spPr>
          <a:xfrm>
            <a:off x="10774045" y="73342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4" name="Shape 20"/>
          <p:cNvSpPr/>
          <p:nvPr/>
        </p:nvSpPr>
        <p:spPr>
          <a:xfrm flipH="1">
            <a:off x="10643235" y="73342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5" name="Text 21"/>
          <p:cNvSpPr/>
          <p:nvPr/>
        </p:nvSpPr>
        <p:spPr>
          <a:xfrm>
            <a:off x="10643235" y="73342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Text 22"/>
          <p:cNvSpPr/>
          <p:nvPr/>
        </p:nvSpPr>
        <p:spPr>
          <a:xfrm>
            <a:off x="817245" y="2747645"/>
            <a:ext cx="4545330" cy="30607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B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技术栈闭环</a:t>
            </a:r>
            <a:endParaRPr lang="en-US" sz="1600" dirty="0"/>
          </a:p>
        </p:txBody>
      </p:sp>
      <p:sp>
        <p:nvSpPr>
          <p:cNvPr id="27" name="Text 23"/>
          <p:cNvSpPr/>
          <p:nvPr/>
        </p:nvSpPr>
        <p:spPr>
          <a:xfrm>
            <a:off x="694055" y="3127375"/>
            <a:ext cx="4667885" cy="19094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通过一条请求链路串联Go语言、Gin框架、MySQL数据库、Redis缓存，gRPC等技术，形成完整的技术栈闭环，实现从开发到部署的全流程覆盖。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9-d2t756tnfo2stf9diing.png"/>
          <p:cNvPicPr>
            <a:picLocks noChangeAspect="1"/>
          </p:cNvPicPr>
          <p:nvPr/>
        </p:nvPicPr>
        <p:blipFill>
          <a:blip r:embed="rId3"/>
          <a:srcRect t="86" b="86"/>
          <a:stretch/>
        </p:blipFill>
        <p:spPr>
          <a:xfrm>
            <a:off x="-1041" y="0"/>
            <a:ext cx="12192000" cy="6864626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3:18:19-d2t756tnfo2stf9diiog.png"/>
          <p:cNvPicPr>
            <a:picLocks noChangeAspect="1"/>
          </p:cNvPicPr>
          <p:nvPr/>
        </p:nvPicPr>
        <p:blipFill>
          <a:blip r:embed="rId4"/>
          <a:srcRect l="4" r="4"/>
          <a:stretch/>
        </p:blipFill>
        <p:spPr>
          <a:xfrm>
            <a:off x="830284" y="1724989"/>
            <a:ext cx="10819501" cy="4691524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0924640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11052814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1105281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11183828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9" name="Text 5"/>
          <p:cNvSpPr/>
          <p:nvPr/>
        </p:nvSpPr>
        <p:spPr>
          <a:xfrm>
            <a:off x="1118382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11314843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初级到中级跃迁建议</a:t>
            </a:r>
            <a:endParaRPr lang="en-US" sz="1600" dirty="0"/>
          </a:p>
        </p:txBody>
      </p:sp>
      <p:pic>
        <p:nvPicPr>
          <p:cNvPr id="13" name="Image 2" descr="https://kimi-img.moonshot.cn/pub/slides/slides_tmpl/image/25-09-05-13:18:19-d2t756tnfo2stf9diip0.png"/>
          <p:cNvPicPr>
            <a:picLocks noChangeAspect="1"/>
          </p:cNvPicPr>
          <p:nvPr/>
        </p:nvPicPr>
        <p:blipFill>
          <a:blip r:embed="rId5"/>
          <a:srcRect l="-4144" t="-5267" r="-4825" b="-6938"/>
          <a:stretch/>
        </p:blipFill>
        <p:spPr>
          <a:xfrm>
            <a:off x="4821555" y="2451100"/>
            <a:ext cx="2596515" cy="2605405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691515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5" name="Shape 10"/>
          <p:cNvSpPr/>
          <p:nvPr/>
        </p:nvSpPr>
        <p:spPr>
          <a:xfrm>
            <a:off x="779780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6" name="Shape 11"/>
          <p:cNvSpPr/>
          <p:nvPr/>
        </p:nvSpPr>
        <p:spPr>
          <a:xfrm>
            <a:off x="867410" y="6134735"/>
            <a:ext cx="0" cy="220345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7" name="Shape 12"/>
          <p:cNvSpPr/>
          <p:nvPr/>
        </p:nvSpPr>
        <p:spPr>
          <a:xfrm>
            <a:off x="955675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8" name="Shape 13"/>
          <p:cNvSpPr/>
          <p:nvPr/>
        </p:nvSpPr>
        <p:spPr>
          <a:xfrm>
            <a:off x="1043940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pic>
        <p:nvPicPr>
          <p:cNvPr id="19" name="Image 3" descr="https://kimi-img.moonshot.cn/pub/slides/slides_tmpl/image/25-09-05-13:18:12-d2t7555nfo2stf9dihp0.png"/>
          <p:cNvPicPr>
            <a:picLocks noChangeAspect="1"/>
          </p:cNvPicPr>
          <p:nvPr/>
        </p:nvPicPr>
        <p:blipFill>
          <a:blip r:embed="rId6"/>
          <a:srcRect t="982" b="982"/>
          <a:stretch/>
        </p:blipFill>
        <p:spPr>
          <a:xfrm flipH="1" flipV="1">
            <a:off x="759460" y="561340"/>
            <a:ext cx="355600" cy="304800"/>
          </a:xfrm>
          <a:prstGeom prst="rect">
            <a:avLst/>
          </a:prstGeom>
        </p:spPr>
      </p:pic>
      <p:sp>
        <p:nvSpPr>
          <p:cNvPr id="20" name="Shape 14"/>
          <p:cNvSpPr/>
          <p:nvPr/>
        </p:nvSpPr>
        <p:spPr>
          <a:xfrm flipH="1">
            <a:off x="1569720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1" name="Text 15"/>
          <p:cNvSpPr/>
          <p:nvPr/>
        </p:nvSpPr>
        <p:spPr>
          <a:xfrm>
            <a:off x="156972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16"/>
          <p:cNvSpPr/>
          <p:nvPr/>
        </p:nvSpPr>
        <p:spPr>
          <a:xfrm flipH="1">
            <a:off x="1441450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3" name="Text 17"/>
          <p:cNvSpPr/>
          <p:nvPr/>
        </p:nvSpPr>
        <p:spPr>
          <a:xfrm>
            <a:off x="144145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4" name="Shape 18"/>
          <p:cNvSpPr/>
          <p:nvPr/>
        </p:nvSpPr>
        <p:spPr>
          <a:xfrm flipH="1">
            <a:off x="1310005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5" name="Text 19"/>
          <p:cNvSpPr/>
          <p:nvPr/>
        </p:nvSpPr>
        <p:spPr>
          <a:xfrm>
            <a:off x="131000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Shape 20"/>
          <p:cNvSpPr/>
          <p:nvPr/>
        </p:nvSpPr>
        <p:spPr>
          <a:xfrm flipH="1">
            <a:off x="1179195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7" name="Text 21"/>
          <p:cNvSpPr/>
          <p:nvPr/>
        </p:nvSpPr>
        <p:spPr>
          <a:xfrm>
            <a:off x="117919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28" name="Image 4" descr="https://kimi-img.moonshot.cn/pub/slides/slides_tmpl/image/25-09-05-13:18:13-d2t755dnfo2stf9dihug.png"/>
          <p:cNvPicPr>
            <a:picLocks noChangeAspect="1"/>
          </p:cNvPicPr>
          <p:nvPr/>
        </p:nvPicPr>
        <p:blipFill>
          <a:blip r:embed="rId7"/>
          <a:srcRect t="1969" b="1969"/>
          <a:stretch/>
        </p:blipFill>
        <p:spPr>
          <a:xfrm>
            <a:off x="11453495" y="6134735"/>
            <a:ext cx="186055" cy="207010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776531" y="1824315"/>
            <a:ext cx="342970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语言进阶</a:t>
            </a:r>
            <a:endParaRPr lang="en-US" sz="1600" dirty="0"/>
          </a:p>
        </p:txBody>
      </p:sp>
      <p:sp>
        <p:nvSpPr>
          <p:cNvPr id="30" name="Text 23"/>
          <p:cNvSpPr/>
          <p:nvPr/>
        </p:nvSpPr>
        <p:spPr>
          <a:xfrm>
            <a:off x="663021" y="2188564"/>
            <a:ext cx="4329926" cy="5627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深入学习Go语言的接口组合与反射，提升语言层面的编程能力，为复杂业务逻辑提供支持。</a:t>
            </a:r>
            <a:endParaRPr lang="en-US" sz="1600" dirty="0"/>
          </a:p>
        </p:txBody>
      </p:sp>
      <p:sp>
        <p:nvSpPr>
          <p:cNvPr id="31" name="Text 24"/>
          <p:cNvSpPr/>
          <p:nvPr/>
        </p:nvSpPr>
        <p:spPr>
          <a:xfrm>
            <a:off x="776531" y="4305260"/>
            <a:ext cx="342970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数据库优化</a:t>
            </a:r>
            <a:endParaRPr lang="en-US" sz="1600" dirty="0"/>
          </a:p>
        </p:txBody>
      </p:sp>
      <p:sp>
        <p:nvSpPr>
          <p:cNvPr id="32" name="Text 25"/>
          <p:cNvSpPr/>
          <p:nvPr/>
        </p:nvSpPr>
        <p:spPr>
          <a:xfrm>
            <a:off x="663021" y="4658079"/>
            <a:ext cx="4329926" cy="5627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掌握数据库的索引优化与分库分表技术，提升数据库性能，应对大规模数据存储和查询需求。</a:t>
            </a:r>
            <a:endParaRPr lang="en-US" sz="1600" dirty="0"/>
          </a:p>
        </p:txBody>
      </p:sp>
      <p:sp>
        <p:nvSpPr>
          <p:cNvPr id="33" name="Text 26"/>
          <p:cNvSpPr/>
          <p:nvPr/>
        </p:nvSpPr>
        <p:spPr>
          <a:xfrm>
            <a:off x="7268291" y="1831173"/>
            <a:ext cx="342970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架构升级</a:t>
            </a:r>
            <a:endParaRPr lang="en-US" sz="1600" dirty="0"/>
          </a:p>
        </p:txBody>
      </p:sp>
      <p:sp>
        <p:nvSpPr>
          <p:cNvPr id="34" name="Text 27"/>
          <p:cNvSpPr/>
          <p:nvPr/>
        </p:nvSpPr>
        <p:spPr>
          <a:xfrm>
            <a:off x="7164786" y="2189072"/>
            <a:ext cx="4329926" cy="5627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尝试微服务架构与领域驱动设计，提升系统的可扩展性和可维护性，适应复杂业务场景。</a:t>
            </a:r>
            <a:endParaRPr lang="en-US" sz="1600" dirty="0"/>
          </a:p>
        </p:txBody>
      </p:sp>
      <p:sp>
        <p:nvSpPr>
          <p:cNvPr id="35" name="Text 28"/>
          <p:cNvSpPr/>
          <p:nvPr/>
        </p:nvSpPr>
        <p:spPr>
          <a:xfrm>
            <a:off x="7268291" y="4302466"/>
            <a:ext cx="3429709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工程化提升</a:t>
            </a:r>
            <a:endParaRPr lang="en-US" sz="1600" dirty="0"/>
          </a:p>
        </p:txBody>
      </p:sp>
      <p:sp>
        <p:nvSpPr>
          <p:cNvPr id="36" name="Text 29"/>
          <p:cNvSpPr/>
          <p:nvPr/>
        </p:nvSpPr>
        <p:spPr>
          <a:xfrm>
            <a:off x="7164786" y="4658460"/>
            <a:ext cx="4329926" cy="5627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引入CI/CD与监控告警，实现代码的自动化构建、部署和监控，提升工程化水平，保障系统的稳定运行。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2-d2t7555nfo2stf9dihr0.png"/>
          <p:cNvPicPr>
            <a:picLocks noChangeAspect="1"/>
          </p:cNvPicPr>
          <p:nvPr/>
        </p:nvPicPr>
        <p:blipFill>
          <a:blip r:embed="rId3"/>
          <a:srcRect l="3" r="3"/>
          <a:stretch/>
        </p:blipFill>
        <p:spPr>
          <a:xfrm flipH="1">
            <a:off x="-16042" y="-5184"/>
            <a:ext cx="12203363" cy="6871023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695065" y="4728210"/>
            <a:ext cx="6068695" cy="620395"/>
          </a:xfrm>
          <a:prstGeom prst="roundRect">
            <a:avLst>
              <a:gd name="adj" fmla="val 50000"/>
            </a:avLst>
          </a:prstGeom>
          <a:solidFill>
            <a:srgbClr val="0C0B0F">
              <a:alpha val="21176"/>
            </a:srgbClr>
          </a:solidFill>
          <a:ln w="19050">
            <a:solidFill>
              <a:srgbClr val="CAD8E2">
                <a:alpha val="54902"/>
              </a:srgbClr>
            </a:solidFill>
            <a:prstDash val="solid"/>
          </a:ln>
          <a:effectLst>
            <a:outerShdw blurRad="50800" dist="26941" dir="2700000" algn="bl" rotWithShape="0">
              <a:srgbClr val="754412">
                <a:alpha val="21176"/>
              </a:srgbClr>
            </a:outerShdw>
          </a:effectLst>
        </p:spPr>
      </p:sp>
      <p:sp>
        <p:nvSpPr>
          <p:cNvPr id="4" name="Text 1"/>
          <p:cNvSpPr/>
          <p:nvPr/>
        </p:nvSpPr>
        <p:spPr>
          <a:xfrm>
            <a:off x="3695065" y="4728210"/>
            <a:ext cx="6068695" cy="6203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695065" y="3853815"/>
            <a:ext cx="6068695" cy="620395"/>
          </a:xfrm>
          <a:prstGeom prst="roundRect">
            <a:avLst>
              <a:gd name="adj" fmla="val 50000"/>
            </a:avLst>
          </a:prstGeom>
          <a:solidFill>
            <a:srgbClr val="0C0B0F">
              <a:alpha val="21176"/>
            </a:srgbClr>
          </a:solidFill>
          <a:ln w="19050">
            <a:solidFill>
              <a:srgbClr val="CAD8E2">
                <a:alpha val="54902"/>
              </a:srgbClr>
            </a:solidFill>
            <a:prstDash val="solid"/>
          </a:ln>
          <a:effectLst>
            <a:outerShdw blurRad="50800" dist="26941" dir="2700000" algn="bl" rotWithShape="0">
              <a:srgbClr val="754412">
                <a:alpha val="21176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3695065" y="3853815"/>
            <a:ext cx="6068695" cy="6203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3695065" y="2987675"/>
            <a:ext cx="6068695" cy="620395"/>
          </a:xfrm>
          <a:prstGeom prst="roundRect">
            <a:avLst>
              <a:gd name="adj" fmla="val 50000"/>
            </a:avLst>
          </a:prstGeom>
          <a:solidFill>
            <a:srgbClr val="0C0B0F">
              <a:alpha val="21176"/>
            </a:srgbClr>
          </a:solidFill>
          <a:ln w="19050">
            <a:solidFill>
              <a:srgbClr val="CAD8E2">
                <a:alpha val="54902"/>
              </a:srgbClr>
            </a:solidFill>
            <a:prstDash val="solid"/>
          </a:ln>
          <a:effectLst>
            <a:outerShdw blurRad="50800" dist="26941" dir="2700000" algn="bl" rotWithShape="0">
              <a:srgbClr val="754412">
                <a:alpha val="21176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3695065" y="2987675"/>
            <a:ext cx="6068695" cy="6203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95065" y="2084705"/>
            <a:ext cx="6068695" cy="620395"/>
          </a:xfrm>
          <a:prstGeom prst="roundRect">
            <a:avLst>
              <a:gd name="adj" fmla="val 50000"/>
            </a:avLst>
          </a:prstGeom>
          <a:solidFill>
            <a:srgbClr val="0C0B0F">
              <a:alpha val="21176"/>
            </a:srgbClr>
          </a:solidFill>
          <a:ln w="19050">
            <a:solidFill>
              <a:srgbClr val="CAD8E2">
                <a:alpha val="43137"/>
              </a:srgbClr>
            </a:solidFill>
            <a:prstDash val="solid"/>
          </a:ln>
          <a:effectLst>
            <a:outerShdw blurRad="50800" dist="26941" dir="2700000" algn="bl" rotWithShape="0">
              <a:srgbClr val="754412">
                <a:alpha val="21176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3695065" y="2084705"/>
            <a:ext cx="6068695" cy="6203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3695065" y="1208405"/>
            <a:ext cx="6068695" cy="620395"/>
          </a:xfrm>
          <a:prstGeom prst="roundRect">
            <a:avLst>
              <a:gd name="adj" fmla="val 50000"/>
            </a:avLst>
          </a:prstGeom>
          <a:solidFill>
            <a:srgbClr val="0C0B0F">
              <a:alpha val="23137"/>
            </a:srgbClr>
          </a:solidFill>
          <a:ln w="19050">
            <a:solidFill>
              <a:srgbClr val="FFFFFF">
                <a:alpha val="43137"/>
              </a:srgbClr>
            </a:solidFill>
            <a:prstDash val="solid"/>
          </a:ln>
          <a:effectLst>
            <a:outerShdw blurRad="50800" dist="26941" dir="2700000" algn="bl" rotWithShape="0">
              <a:srgbClr val="754412">
                <a:alpha val="21176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3695065" y="1208405"/>
            <a:ext cx="6068695" cy="6203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949027" y="6176992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4" name="Shape 11"/>
          <p:cNvSpPr/>
          <p:nvPr/>
        </p:nvSpPr>
        <p:spPr>
          <a:xfrm>
            <a:off x="1037028" y="6176992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5" name="Shape 12"/>
          <p:cNvSpPr/>
          <p:nvPr/>
        </p:nvSpPr>
        <p:spPr>
          <a:xfrm>
            <a:off x="1125028" y="6072610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6" name="Shape 13"/>
          <p:cNvSpPr/>
          <p:nvPr/>
        </p:nvSpPr>
        <p:spPr>
          <a:xfrm>
            <a:off x="1213029" y="6176992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7" name="Shape 14"/>
          <p:cNvSpPr/>
          <p:nvPr/>
        </p:nvSpPr>
        <p:spPr>
          <a:xfrm>
            <a:off x="1301029" y="6176992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8" name="Shape 15"/>
          <p:cNvSpPr/>
          <p:nvPr/>
        </p:nvSpPr>
        <p:spPr>
          <a:xfrm flipH="1">
            <a:off x="10906760" y="60642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9" name="Text 16"/>
          <p:cNvSpPr/>
          <p:nvPr/>
        </p:nvSpPr>
        <p:spPr>
          <a:xfrm>
            <a:off x="10906760" y="60642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 flipH="1">
            <a:off x="10778490" y="60642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10778490" y="60642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 flipH="1">
            <a:off x="10647045" y="60642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3" name="Text 20"/>
          <p:cNvSpPr/>
          <p:nvPr/>
        </p:nvSpPr>
        <p:spPr>
          <a:xfrm>
            <a:off x="10647045" y="60642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 flipH="1">
            <a:off x="10516235" y="60642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5" name="Text 22"/>
          <p:cNvSpPr/>
          <p:nvPr/>
        </p:nvSpPr>
        <p:spPr>
          <a:xfrm>
            <a:off x="10516235" y="60642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721377" y="941261"/>
            <a:ext cx="3260015" cy="6068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600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目录</a:t>
            </a:r>
            <a:endParaRPr lang="en-US" sz="1600" dirty="0"/>
          </a:p>
        </p:txBody>
      </p:sp>
      <p:sp>
        <p:nvSpPr>
          <p:cNvPr id="27" name="Text 24"/>
          <p:cNvSpPr/>
          <p:nvPr/>
        </p:nvSpPr>
        <p:spPr>
          <a:xfrm>
            <a:off x="827415" y="672703"/>
            <a:ext cx="1091646" cy="5111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  <p:pic>
        <p:nvPicPr>
          <p:cNvPr id="28" name="Image 1" descr="https://kimi-img.moonshot.cn/pub/slides/slides_tmpl/image/25-09-05-13:18:12-d2t7555nfo2stf9dihp0.png"/>
          <p:cNvPicPr>
            <a:picLocks noChangeAspect="1"/>
          </p:cNvPicPr>
          <p:nvPr/>
        </p:nvPicPr>
        <p:blipFill>
          <a:blip r:embed="rId4"/>
          <a:srcRect t="982" b="982"/>
          <a:stretch/>
        </p:blipFill>
        <p:spPr>
          <a:xfrm>
            <a:off x="1961494" y="1395748"/>
            <a:ext cx="355600" cy="304800"/>
          </a:xfrm>
          <a:prstGeom prst="rect">
            <a:avLst/>
          </a:prstGeom>
        </p:spPr>
      </p:pic>
      <p:sp>
        <p:nvSpPr>
          <p:cNvPr id="29" name="Shape 25"/>
          <p:cNvSpPr/>
          <p:nvPr/>
        </p:nvSpPr>
        <p:spPr>
          <a:xfrm>
            <a:off x="4575175" y="1346835"/>
            <a:ext cx="88900" cy="370205"/>
          </a:xfrm>
          <a:prstGeom prst="rect">
            <a:avLst/>
          </a:prstGeom>
          <a:gradFill flip="none" rotWithShape="1">
            <a:gsLst>
              <a:gs pos="0">
                <a:srgbClr val="788A9D"/>
              </a:gs>
              <a:gs pos="25000">
                <a:srgbClr val="C6D4DE"/>
              </a:gs>
              <a:gs pos="75000">
                <a:srgbClr val="757D84"/>
              </a:gs>
              <a:gs pos="100000">
                <a:srgbClr val="09090D"/>
              </a:gs>
            </a:gsLst>
            <a:lin ang="18900000" scaled="1"/>
          </a:gradFill>
          <a:ln/>
          <a:effectLst>
            <a:outerShdw blurRad="145102" dist="50800" dir="2700000" algn="bl" rotWithShape="0">
              <a:srgbClr val="754412">
                <a:alpha val="76471"/>
              </a:srgbClr>
            </a:outerShdw>
          </a:effectLst>
        </p:spPr>
      </p:sp>
      <p:sp>
        <p:nvSpPr>
          <p:cNvPr id="30" name="Text 26"/>
          <p:cNvSpPr/>
          <p:nvPr/>
        </p:nvSpPr>
        <p:spPr>
          <a:xfrm>
            <a:off x="4575175" y="1346835"/>
            <a:ext cx="88900" cy="3702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1" name="Shape 27"/>
          <p:cNvSpPr/>
          <p:nvPr/>
        </p:nvSpPr>
        <p:spPr>
          <a:xfrm>
            <a:off x="4575175" y="2223135"/>
            <a:ext cx="88900" cy="370205"/>
          </a:xfrm>
          <a:prstGeom prst="rect">
            <a:avLst/>
          </a:prstGeom>
          <a:gradFill flip="none" rotWithShape="1">
            <a:gsLst>
              <a:gs pos="0">
                <a:srgbClr val="788A9D"/>
              </a:gs>
              <a:gs pos="25000">
                <a:srgbClr val="C6D4DE"/>
              </a:gs>
              <a:gs pos="75000">
                <a:srgbClr val="757D84"/>
              </a:gs>
              <a:gs pos="100000">
                <a:srgbClr val="09090D"/>
              </a:gs>
            </a:gsLst>
            <a:lin ang="18900000" scaled="1"/>
          </a:gradFill>
          <a:ln/>
          <a:effectLst>
            <a:outerShdw blurRad="145102" dist="50800" dir="2700000" algn="bl" rotWithShape="0">
              <a:srgbClr val="754412">
                <a:alpha val="76471"/>
              </a:srgbClr>
            </a:outerShdw>
          </a:effectLst>
        </p:spPr>
      </p:sp>
      <p:sp>
        <p:nvSpPr>
          <p:cNvPr id="32" name="Text 28"/>
          <p:cNvSpPr/>
          <p:nvPr/>
        </p:nvSpPr>
        <p:spPr>
          <a:xfrm>
            <a:off x="4575175" y="2223135"/>
            <a:ext cx="88900" cy="3702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3" name="Shape 29"/>
          <p:cNvSpPr/>
          <p:nvPr/>
        </p:nvSpPr>
        <p:spPr>
          <a:xfrm>
            <a:off x="4575175" y="3123565"/>
            <a:ext cx="88900" cy="370205"/>
          </a:xfrm>
          <a:prstGeom prst="rect">
            <a:avLst/>
          </a:prstGeom>
          <a:gradFill flip="none" rotWithShape="1">
            <a:gsLst>
              <a:gs pos="0">
                <a:srgbClr val="788A9D"/>
              </a:gs>
              <a:gs pos="25000">
                <a:srgbClr val="C6D4DE"/>
              </a:gs>
              <a:gs pos="75000">
                <a:srgbClr val="757D84"/>
              </a:gs>
              <a:gs pos="100000">
                <a:srgbClr val="09090D"/>
              </a:gs>
            </a:gsLst>
            <a:lin ang="18900000" scaled="1"/>
          </a:gradFill>
          <a:ln/>
          <a:effectLst>
            <a:outerShdw blurRad="145102" dist="50800" dir="2700000" algn="bl" rotWithShape="0">
              <a:srgbClr val="754412">
                <a:alpha val="76471"/>
              </a:srgbClr>
            </a:outerShdw>
          </a:effectLst>
        </p:spPr>
      </p:sp>
      <p:sp>
        <p:nvSpPr>
          <p:cNvPr id="34" name="Text 30"/>
          <p:cNvSpPr/>
          <p:nvPr/>
        </p:nvSpPr>
        <p:spPr>
          <a:xfrm>
            <a:off x="4575175" y="3123565"/>
            <a:ext cx="88900" cy="3702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5" name="Shape 31"/>
          <p:cNvSpPr/>
          <p:nvPr/>
        </p:nvSpPr>
        <p:spPr>
          <a:xfrm>
            <a:off x="4575175" y="3963035"/>
            <a:ext cx="88900" cy="370205"/>
          </a:xfrm>
          <a:prstGeom prst="rect">
            <a:avLst/>
          </a:prstGeom>
          <a:gradFill flip="none" rotWithShape="1">
            <a:gsLst>
              <a:gs pos="0">
                <a:srgbClr val="788A9D"/>
              </a:gs>
              <a:gs pos="25000">
                <a:srgbClr val="C6D4DE"/>
              </a:gs>
              <a:gs pos="75000">
                <a:srgbClr val="757D84"/>
              </a:gs>
              <a:gs pos="100000">
                <a:srgbClr val="09090D"/>
              </a:gs>
            </a:gsLst>
            <a:lin ang="18900000" scaled="1"/>
          </a:gradFill>
          <a:ln/>
          <a:effectLst>
            <a:outerShdw blurRad="145102" dist="50800" dir="2700000" algn="bl" rotWithShape="0">
              <a:srgbClr val="754412">
                <a:alpha val="76471"/>
              </a:srgbClr>
            </a:outerShdw>
          </a:effectLst>
        </p:spPr>
      </p:sp>
      <p:sp>
        <p:nvSpPr>
          <p:cNvPr id="36" name="Text 32"/>
          <p:cNvSpPr/>
          <p:nvPr/>
        </p:nvSpPr>
        <p:spPr>
          <a:xfrm>
            <a:off x="4575175" y="3963035"/>
            <a:ext cx="88900" cy="3702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7" name="Shape 33"/>
          <p:cNvSpPr/>
          <p:nvPr/>
        </p:nvSpPr>
        <p:spPr>
          <a:xfrm>
            <a:off x="4575175" y="4850765"/>
            <a:ext cx="88900" cy="370205"/>
          </a:xfrm>
          <a:prstGeom prst="rect">
            <a:avLst/>
          </a:prstGeom>
          <a:gradFill flip="none" rotWithShape="1">
            <a:gsLst>
              <a:gs pos="0">
                <a:srgbClr val="788A9D"/>
              </a:gs>
              <a:gs pos="25000">
                <a:srgbClr val="C6D4DE"/>
              </a:gs>
              <a:gs pos="75000">
                <a:srgbClr val="757D84"/>
              </a:gs>
              <a:gs pos="100000">
                <a:srgbClr val="09090D"/>
              </a:gs>
            </a:gsLst>
            <a:lin ang="18900000" scaled="1"/>
          </a:gradFill>
          <a:ln/>
          <a:effectLst>
            <a:outerShdw blurRad="145102" dist="50800" dir="2700000" algn="bl" rotWithShape="0">
              <a:srgbClr val="754412">
                <a:alpha val="76471"/>
              </a:srgbClr>
            </a:outerShdw>
          </a:effectLst>
        </p:spPr>
      </p:sp>
      <p:sp>
        <p:nvSpPr>
          <p:cNvPr id="38" name="Text 34"/>
          <p:cNvSpPr/>
          <p:nvPr/>
        </p:nvSpPr>
        <p:spPr>
          <a:xfrm>
            <a:off x="4575175" y="4850765"/>
            <a:ext cx="88900" cy="37020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9" name="Text 35"/>
          <p:cNvSpPr/>
          <p:nvPr/>
        </p:nvSpPr>
        <p:spPr>
          <a:xfrm>
            <a:off x="3899535" y="1293495"/>
            <a:ext cx="1018540" cy="7315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3200" b="1" kern="0" spc="31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40" name="Text 36"/>
          <p:cNvSpPr/>
          <p:nvPr/>
        </p:nvSpPr>
        <p:spPr>
          <a:xfrm>
            <a:off x="4836795" y="1355090"/>
            <a:ext cx="4661535" cy="3784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kern="0" spc="6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编程基石：Go语言入门</a:t>
            </a:r>
            <a:endParaRPr lang="en-US" sz="1600" dirty="0"/>
          </a:p>
        </p:txBody>
      </p:sp>
      <p:sp>
        <p:nvSpPr>
          <p:cNvPr id="41" name="Text 37"/>
          <p:cNvSpPr/>
          <p:nvPr/>
        </p:nvSpPr>
        <p:spPr>
          <a:xfrm>
            <a:off x="3899535" y="2155190"/>
            <a:ext cx="1079500" cy="7315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42" name="Text 38"/>
          <p:cNvSpPr/>
          <p:nvPr/>
        </p:nvSpPr>
        <p:spPr>
          <a:xfrm>
            <a:off x="4836795" y="2216785"/>
            <a:ext cx="4660265" cy="3797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kern="0" spc="6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数据核心：数据库与缓存</a:t>
            </a:r>
            <a:endParaRPr lang="en-US" sz="1600" dirty="0"/>
          </a:p>
        </p:txBody>
      </p:sp>
      <p:sp>
        <p:nvSpPr>
          <p:cNvPr id="43" name="Text 39"/>
          <p:cNvSpPr/>
          <p:nvPr/>
        </p:nvSpPr>
        <p:spPr>
          <a:xfrm>
            <a:off x="3899535" y="3056255"/>
            <a:ext cx="1079500" cy="7315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44" name="Text 40"/>
          <p:cNvSpPr/>
          <p:nvPr/>
        </p:nvSpPr>
        <p:spPr>
          <a:xfrm>
            <a:off x="4836795" y="3117850"/>
            <a:ext cx="4661535" cy="3587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kern="0" spc="6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架构与通信：构建可扩展应用</a:t>
            </a:r>
            <a:endParaRPr lang="en-US" sz="1600" dirty="0"/>
          </a:p>
        </p:txBody>
      </p:sp>
      <p:sp>
        <p:nvSpPr>
          <p:cNvPr id="45" name="Text 41"/>
          <p:cNvSpPr/>
          <p:nvPr/>
        </p:nvSpPr>
        <p:spPr>
          <a:xfrm>
            <a:off x="3899535" y="3929380"/>
            <a:ext cx="1079500" cy="7315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46" name="Text 42"/>
          <p:cNvSpPr/>
          <p:nvPr/>
        </p:nvSpPr>
        <p:spPr>
          <a:xfrm>
            <a:off x="4836795" y="3966210"/>
            <a:ext cx="4660265" cy="4044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kern="0" spc="6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工程化与部署：交付可运行服务</a:t>
            </a:r>
            <a:endParaRPr lang="en-US" sz="1600" dirty="0"/>
          </a:p>
        </p:txBody>
      </p:sp>
      <p:sp>
        <p:nvSpPr>
          <p:cNvPr id="47" name="Text 43"/>
          <p:cNvSpPr/>
          <p:nvPr/>
        </p:nvSpPr>
        <p:spPr>
          <a:xfrm>
            <a:off x="3899535" y="4786630"/>
            <a:ext cx="1079500" cy="7315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48" name="Text 44"/>
          <p:cNvSpPr/>
          <p:nvPr/>
        </p:nvSpPr>
        <p:spPr>
          <a:xfrm>
            <a:off x="4836795" y="4848225"/>
            <a:ext cx="4661535" cy="3733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kern="0" spc="6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技术栈闭环与成长路线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20-d2t7575nfo2stf9diisg.png"/>
          <p:cNvPicPr>
            <a:picLocks noChangeAspect="1"/>
          </p:cNvPicPr>
          <p:nvPr/>
        </p:nvPicPr>
        <p:blipFill>
          <a:blip r:embed="rId3"/>
          <a:srcRect t="16" b="16"/>
          <a:stretch/>
        </p:blipFill>
        <p:spPr>
          <a:xfrm flipH="1">
            <a:off x="0" y="0"/>
            <a:ext cx="12191999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98950" y="2420620"/>
            <a:ext cx="7084695" cy="11518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8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感谢您的观看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4299585" y="1473835"/>
            <a:ext cx="7003415" cy="9467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 you.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8384248" y="4987925"/>
            <a:ext cx="2386767" cy="254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C0B0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时间：2025/08/05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8360314" y="4340225"/>
            <a:ext cx="1910651" cy="2540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C0B0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汇报人：Kimi AI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3-d2t755dnfo2stf9dihs0.jpg"/>
          <p:cNvPicPr>
            <a:picLocks noChangeAspect="1"/>
          </p:cNvPicPr>
          <p:nvPr/>
        </p:nvPicPr>
        <p:blipFill>
          <a:blip r:embed="rId3"/>
          <a:srcRect t="16" b="16"/>
          <a:stretch/>
        </p:blipFill>
        <p:spPr>
          <a:xfrm>
            <a:off x="0" y="3426"/>
            <a:ext cx="12191999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15982" y="3970158"/>
            <a:ext cx="568515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编程基石：Go语言入门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7" name="Image 1" descr="https://kimi-img.moonshot.cn/pub/slides/slides_tmpl/image/25-09-05-13:18:12-d2t7555nfo2stf9dihqg.png"/>
          <p:cNvPicPr>
            <a:picLocks noChangeAspect="1"/>
          </p:cNvPicPr>
          <p:nvPr/>
        </p:nvPicPr>
        <p:blipFill>
          <a:blip r:embed="rId4"/>
          <a:srcRect t="15459" b="15459"/>
          <a:stretch/>
        </p:blipFill>
        <p:spPr>
          <a:xfrm>
            <a:off x="4511040" y="3723012"/>
            <a:ext cx="3657600" cy="1270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5116513" y="1632585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  <a:effectLst>
            <a:outerShdw blurRad="50800" dist="26941" dir="2700000" algn="bl" rotWithShape="0">
              <a:srgbClr val="754412">
                <a:alpha val="40000"/>
              </a:srgbClr>
            </a:outerShdw>
          </a:effectLst>
        </p:spPr>
      </p:sp>
      <p:sp>
        <p:nvSpPr>
          <p:cNvPr id="19" name="Text 15"/>
          <p:cNvSpPr/>
          <p:nvPr/>
        </p:nvSpPr>
        <p:spPr>
          <a:xfrm>
            <a:off x="5116513" y="1632585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3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3-d2t755dnfo2stf9dihu0.png"/>
          <p:cNvPicPr>
            <a:picLocks noChangeAspect="1"/>
          </p:cNvPicPr>
          <p:nvPr/>
        </p:nvPicPr>
        <p:blipFill>
          <a:blip r:embed="rId3"/>
          <a:srcRect t="77" b="77"/>
          <a:stretch/>
        </p:blipFill>
        <p:spPr>
          <a:xfrm>
            <a:off x="-3179" y="-1"/>
            <a:ext cx="12194137" cy="6865829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3:18:18-d2t756lnfo2stf9diihg.png"/>
          <p:cNvPicPr>
            <a:picLocks noChangeAspect="1"/>
          </p:cNvPicPr>
          <p:nvPr/>
        </p:nvPicPr>
        <p:blipFill>
          <a:blip r:embed="rId4"/>
          <a:srcRect t="6" b="6"/>
          <a:stretch/>
        </p:blipFill>
        <p:spPr>
          <a:xfrm>
            <a:off x="312420" y="1460500"/>
            <a:ext cx="11003280" cy="180721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5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9" name="Text 5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Text 8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Go语法与核心特性</a:t>
            </a:r>
            <a:endParaRPr lang="en-US" sz="1600" dirty="0"/>
          </a:p>
        </p:txBody>
      </p:sp>
      <p:pic>
        <p:nvPicPr>
          <p:cNvPr id="13" name="Image 2" descr="https://kimi-img.moonshot.cn/pub/slides/slides_tmpl/image/25-09-05-13:18:12-d2t7555nfo2stf9dihp0.png"/>
          <p:cNvPicPr>
            <a:picLocks noChangeAspect="1"/>
          </p:cNvPicPr>
          <p:nvPr/>
        </p:nvPicPr>
        <p:blipFill>
          <a:blip r:embed="rId5"/>
          <a:srcRect t="982" b="982"/>
          <a:stretch/>
        </p:blipFill>
        <p:spPr>
          <a:xfrm flipH="1" flipV="1">
            <a:off x="759460" y="561340"/>
            <a:ext cx="355600" cy="304800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 flipH="1">
            <a:off x="1569720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5" name="Text 10"/>
          <p:cNvSpPr/>
          <p:nvPr/>
        </p:nvSpPr>
        <p:spPr>
          <a:xfrm>
            <a:off x="156972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1"/>
          <p:cNvSpPr/>
          <p:nvPr/>
        </p:nvSpPr>
        <p:spPr>
          <a:xfrm flipH="1">
            <a:off x="1441450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7" name="Text 12"/>
          <p:cNvSpPr/>
          <p:nvPr/>
        </p:nvSpPr>
        <p:spPr>
          <a:xfrm>
            <a:off x="144145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3"/>
          <p:cNvSpPr/>
          <p:nvPr/>
        </p:nvSpPr>
        <p:spPr>
          <a:xfrm flipH="1">
            <a:off x="1310005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9" name="Text 14"/>
          <p:cNvSpPr/>
          <p:nvPr/>
        </p:nvSpPr>
        <p:spPr>
          <a:xfrm>
            <a:off x="131000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5"/>
          <p:cNvSpPr/>
          <p:nvPr/>
        </p:nvSpPr>
        <p:spPr>
          <a:xfrm flipH="1">
            <a:off x="1179195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1" name="Text 16"/>
          <p:cNvSpPr/>
          <p:nvPr/>
        </p:nvSpPr>
        <p:spPr>
          <a:xfrm>
            <a:off x="117919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22" name="Image 3" descr="https://kimi-img.moonshot.cn/pub/slides/slides_tmpl/image/25-09-05-13:18:13-d2t755dnfo2stf9dihug.png"/>
          <p:cNvPicPr>
            <a:picLocks noChangeAspect="1"/>
          </p:cNvPicPr>
          <p:nvPr/>
        </p:nvPicPr>
        <p:blipFill>
          <a:blip r:embed="rId6"/>
          <a:srcRect t="1969" b="1969"/>
          <a:stretch/>
        </p:blipFill>
        <p:spPr>
          <a:xfrm>
            <a:off x="11453495" y="6134735"/>
            <a:ext cx="186055" cy="207010"/>
          </a:xfrm>
          <a:prstGeom prst="rect">
            <a:avLst/>
          </a:prstGeom>
        </p:spPr>
      </p:pic>
      <p:pic>
        <p:nvPicPr>
          <p:cNvPr id="23" name="Image 4" descr="https://kimi-img.moonshot.cn/pub/slides/slides_tmpl/image/25-09-05-13:18:17-d2t756dnfo2stf9diib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4545" y="2853055"/>
            <a:ext cx="661035" cy="661035"/>
          </a:xfrm>
          <a:prstGeom prst="rect">
            <a:avLst/>
          </a:prstGeom>
        </p:spPr>
      </p:pic>
      <p:pic>
        <p:nvPicPr>
          <p:cNvPr id="24" name="Image 5" descr="https://kimi-img.moonshot.cn/pub/slides/slides_tmpl/image/25-09-05-13:18:17-d2t756dnfo2stf9diib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510" y="2287270"/>
            <a:ext cx="661035" cy="661035"/>
          </a:xfrm>
          <a:prstGeom prst="rect">
            <a:avLst/>
          </a:prstGeom>
        </p:spPr>
      </p:pic>
      <p:pic>
        <p:nvPicPr>
          <p:cNvPr id="25" name="Image 6" descr="https://kimi-img.moonshot.cn/pub/slides/slides_tmpl/image/25-09-05-13:18:17-d2t756dnfo2stf9diib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5150" y="1170305"/>
            <a:ext cx="661035" cy="661035"/>
          </a:xfrm>
          <a:prstGeom prst="rect">
            <a:avLst/>
          </a:prstGeom>
        </p:spPr>
      </p:pic>
      <p:sp>
        <p:nvSpPr>
          <p:cNvPr id="26" name="Shape 17"/>
          <p:cNvSpPr/>
          <p:nvPr/>
        </p:nvSpPr>
        <p:spPr>
          <a:xfrm>
            <a:off x="2190592" y="2945338"/>
            <a:ext cx="467358" cy="47369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7" name="Text 18"/>
          <p:cNvSpPr/>
          <p:nvPr/>
        </p:nvSpPr>
        <p:spPr>
          <a:xfrm>
            <a:off x="2190592" y="2945338"/>
            <a:ext cx="467358" cy="473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28" name="Text 19"/>
          <p:cNvSpPr/>
          <p:nvPr/>
        </p:nvSpPr>
        <p:spPr>
          <a:xfrm>
            <a:off x="980435" y="3709885"/>
            <a:ext cx="3145914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语法基础</a:t>
            </a:r>
            <a:endParaRPr lang="en-US" sz="1600" dirty="0"/>
          </a:p>
        </p:txBody>
      </p:sp>
      <p:sp>
        <p:nvSpPr>
          <p:cNvPr id="29" name="Text 20"/>
          <p:cNvSpPr/>
          <p:nvPr/>
        </p:nvSpPr>
        <p:spPr>
          <a:xfrm>
            <a:off x="900224" y="4006452"/>
            <a:ext cx="3360880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掌握变量、常量、数据类型、函数、控制流等基础语法，为业务逻辑表达打下坚实基础。</a:t>
            </a:r>
            <a:endParaRPr lang="en-US" sz="1600" dirty="0"/>
          </a:p>
        </p:txBody>
      </p:sp>
      <p:sp>
        <p:nvSpPr>
          <p:cNvPr id="30" name="Shape 21"/>
          <p:cNvSpPr/>
          <p:nvPr/>
        </p:nvSpPr>
        <p:spPr>
          <a:xfrm>
            <a:off x="4806605" y="2379553"/>
            <a:ext cx="467358" cy="47369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1" name="Text 22"/>
          <p:cNvSpPr/>
          <p:nvPr/>
        </p:nvSpPr>
        <p:spPr>
          <a:xfrm>
            <a:off x="4806605" y="2379553"/>
            <a:ext cx="467358" cy="473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32" name="Text 23"/>
          <p:cNvSpPr/>
          <p:nvPr/>
        </p:nvSpPr>
        <p:spPr>
          <a:xfrm>
            <a:off x="4577208" y="3404417"/>
            <a:ext cx="3145915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核心特性</a:t>
            </a:r>
            <a:endParaRPr lang="en-US" sz="1600" dirty="0"/>
          </a:p>
        </p:txBody>
      </p:sp>
      <p:sp>
        <p:nvSpPr>
          <p:cNvPr id="33" name="Text 24"/>
          <p:cNvSpPr/>
          <p:nvPr/>
        </p:nvSpPr>
        <p:spPr>
          <a:xfrm>
            <a:off x="4482425" y="3688164"/>
            <a:ext cx="3360880" cy="9602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结构体、方法、接口是Go语言的灵魂，深刻理解并应用它们，实现高效面向对象与组合式编程。</a:t>
            </a:r>
            <a:endParaRPr lang="en-US" sz="1600" dirty="0"/>
          </a:p>
        </p:txBody>
      </p:sp>
      <p:sp>
        <p:nvSpPr>
          <p:cNvPr id="34" name="Shape 25"/>
          <p:cNvSpPr/>
          <p:nvPr/>
        </p:nvSpPr>
        <p:spPr>
          <a:xfrm>
            <a:off x="9546245" y="1262588"/>
            <a:ext cx="467358" cy="473696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35" name="Text 26"/>
          <p:cNvSpPr/>
          <p:nvPr/>
        </p:nvSpPr>
        <p:spPr>
          <a:xfrm>
            <a:off x="9546245" y="1262588"/>
            <a:ext cx="467358" cy="473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36" name="Text 27"/>
          <p:cNvSpPr/>
          <p:nvPr/>
        </p:nvSpPr>
        <p:spPr>
          <a:xfrm>
            <a:off x="8202723" y="2675838"/>
            <a:ext cx="3177217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学习目标</a:t>
            </a:r>
            <a:endParaRPr lang="en-US" sz="1600" dirty="0"/>
          </a:p>
        </p:txBody>
      </p:sp>
      <p:sp>
        <p:nvSpPr>
          <p:cNvPr id="37" name="Text 28"/>
          <p:cNvSpPr/>
          <p:nvPr/>
        </p:nvSpPr>
        <p:spPr>
          <a:xfrm>
            <a:off x="8105303" y="2956208"/>
            <a:ext cx="336088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目标是“会用”而非“精通”，能够熟练运用Go语言表达业务逻辑，满足开发需求。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3-d2t755dnfo2stf9dihu0.png"/>
          <p:cNvPicPr>
            <a:picLocks noChangeAspect="1"/>
          </p:cNvPicPr>
          <p:nvPr/>
        </p:nvPicPr>
        <p:blipFill>
          <a:blip r:embed="rId3"/>
          <a:srcRect t="86" b="86"/>
          <a:stretch/>
        </p:blipFill>
        <p:spPr>
          <a:xfrm>
            <a:off x="-1041" y="0"/>
            <a:ext cx="12192000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34263" y="479263"/>
            <a:ext cx="3049055" cy="60688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4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</a:t>
            </a:r>
            <a:endParaRPr lang="en-US" sz="1600" dirty="0"/>
          </a:p>
        </p:txBody>
      </p:sp>
      <p:pic>
        <p:nvPicPr>
          <p:cNvPr id="4" name="Image 1" descr="https://kimi-img.moonshot.cn/pub/slides/slides_tmpl/image/25-09-05-13:18:17-d2t756dnfo2stf9dii9g.png"/>
          <p:cNvPicPr>
            <a:picLocks noChangeAspect="1"/>
          </p:cNvPicPr>
          <p:nvPr/>
        </p:nvPicPr>
        <p:blipFill>
          <a:blip r:embed="rId4"/>
          <a:srcRect t="21" b="21"/>
          <a:stretch/>
        </p:blipFill>
        <p:spPr>
          <a:xfrm>
            <a:off x="7089883" y="0"/>
            <a:ext cx="4256254" cy="68580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并发与标准库初探</a:t>
            </a:r>
            <a:endParaRPr lang="en-US" sz="1600" dirty="0"/>
          </a:p>
        </p:txBody>
      </p:sp>
      <p:sp>
        <p:nvSpPr>
          <p:cNvPr id="6" name="Shape 2"/>
          <p:cNvSpPr/>
          <p:nvPr/>
        </p:nvSpPr>
        <p:spPr>
          <a:xfrm>
            <a:off x="691515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3"/>
          <p:cNvSpPr/>
          <p:nvPr/>
        </p:nvSpPr>
        <p:spPr>
          <a:xfrm>
            <a:off x="779780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4"/>
          <p:cNvSpPr/>
          <p:nvPr/>
        </p:nvSpPr>
        <p:spPr>
          <a:xfrm>
            <a:off x="867410" y="6134735"/>
            <a:ext cx="0" cy="220345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5"/>
          <p:cNvSpPr/>
          <p:nvPr/>
        </p:nvSpPr>
        <p:spPr>
          <a:xfrm>
            <a:off x="955675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0" name="Shape 6"/>
          <p:cNvSpPr/>
          <p:nvPr/>
        </p:nvSpPr>
        <p:spPr>
          <a:xfrm>
            <a:off x="1043940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11" name="Shape 7"/>
          <p:cNvSpPr/>
          <p:nvPr/>
        </p:nvSpPr>
        <p:spPr>
          <a:xfrm>
            <a:off x="11358882" y="6151790"/>
            <a:ext cx="226534" cy="220415"/>
          </a:xfrm>
          <a:prstGeom prst="rect">
            <a:avLst/>
          </a:prstGeom>
          <a:solidFill>
            <a:srgbClr val="F5C166"/>
          </a:solidFill>
          <a:ln/>
          <a:effectLst>
            <a:outerShdw blurRad="145102" dist="50800" dir="2700000" algn="bl" rotWithShape="0">
              <a:srgbClr val="754412">
                <a:alpha val="76471"/>
              </a:srgbClr>
            </a:outerShdw>
          </a:effectLst>
        </p:spPr>
      </p:sp>
      <p:sp>
        <p:nvSpPr>
          <p:cNvPr id="12" name="Text 8"/>
          <p:cNvSpPr/>
          <p:nvPr/>
        </p:nvSpPr>
        <p:spPr>
          <a:xfrm>
            <a:off x="11358882" y="6151790"/>
            <a:ext cx="226534" cy="2204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3" name="Image 2" descr="https://kimi-img.moonshot.cn/pub/slides/slides_tmpl/image/25-09-05-13:18:12-d2t7555nfo2stf9dihp0.png"/>
          <p:cNvPicPr>
            <a:picLocks noChangeAspect="1"/>
          </p:cNvPicPr>
          <p:nvPr/>
        </p:nvPicPr>
        <p:blipFill>
          <a:blip r:embed="rId5"/>
          <a:srcRect t="982" b="982"/>
          <a:stretch/>
        </p:blipFill>
        <p:spPr>
          <a:xfrm flipH="1" flipV="1">
            <a:off x="759460" y="561340"/>
            <a:ext cx="355600" cy="304800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 flipH="1">
            <a:off x="1569720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5" name="Text 10"/>
          <p:cNvSpPr/>
          <p:nvPr/>
        </p:nvSpPr>
        <p:spPr>
          <a:xfrm>
            <a:off x="156972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1"/>
          <p:cNvSpPr/>
          <p:nvPr/>
        </p:nvSpPr>
        <p:spPr>
          <a:xfrm flipH="1">
            <a:off x="1441450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7" name="Text 12"/>
          <p:cNvSpPr/>
          <p:nvPr/>
        </p:nvSpPr>
        <p:spPr>
          <a:xfrm>
            <a:off x="144145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3"/>
          <p:cNvSpPr/>
          <p:nvPr/>
        </p:nvSpPr>
        <p:spPr>
          <a:xfrm flipH="1">
            <a:off x="1310005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9" name="Text 14"/>
          <p:cNvSpPr/>
          <p:nvPr/>
        </p:nvSpPr>
        <p:spPr>
          <a:xfrm>
            <a:off x="131000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5"/>
          <p:cNvSpPr/>
          <p:nvPr/>
        </p:nvSpPr>
        <p:spPr>
          <a:xfrm flipH="1">
            <a:off x="1179195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1" name="Text 16"/>
          <p:cNvSpPr/>
          <p:nvPr/>
        </p:nvSpPr>
        <p:spPr>
          <a:xfrm>
            <a:off x="117919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22" name="Image 3" descr="https://kimi-img.moonshot.cn/pub/slides/slides_tmpl/image/25-09-05-13:18:16-d2t7565nfo2stf9dii9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13" y="2037715"/>
            <a:ext cx="281305" cy="281305"/>
          </a:xfrm>
          <a:prstGeom prst="rect">
            <a:avLst/>
          </a:prstGeom>
        </p:spPr>
      </p:pic>
      <p:pic>
        <p:nvPicPr>
          <p:cNvPr id="23" name="Image 4" descr="https://kimi-img.moonshot.cn/pub/slides/slides_tmpl/image/25-09-05-13:18:16-d2t7565nfo2stf9dii9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13" y="4149725"/>
            <a:ext cx="281305" cy="281305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968801" y="2037561"/>
            <a:ext cx="3989683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并发编程</a:t>
            </a:r>
            <a:endParaRPr lang="en-US" sz="1600" dirty="0"/>
          </a:p>
        </p:txBody>
      </p:sp>
      <p:sp>
        <p:nvSpPr>
          <p:cNvPr id="25" name="Text 18"/>
          <p:cNvSpPr/>
          <p:nvPr/>
        </p:nvSpPr>
        <p:spPr>
          <a:xfrm>
            <a:off x="888359" y="2295066"/>
            <a:ext cx="5777902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理解Goroutine和Channel的基本用法，能够处理简单并发任务，为后续复杂任务奠定基础。</a:t>
            </a:r>
            <a:endParaRPr lang="en-US" sz="1600" dirty="0"/>
          </a:p>
        </p:txBody>
      </p:sp>
      <p:sp>
        <p:nvSpPr>
          <p:cNvPr id="26" name="Text 19"/>
          <p:cNvSpPr/>
          <p:nvPr/>
        </p:nvSpPr>
        <p:spPr>
          <a:xfrm>
            <a:off x="968801" y="4157714"/>
            <a:ext cx="3989683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标准库</a:t>
            </a:r>
            <a:endParaRPr lang="en-US" sz="1600" dirty="0"/>
          </a:p>
        </p:txBody>
      </p:sp>
      <p:sp>
        <p:nvSpPr>
          <p:cNvPr id="27" name="Text 20"/>
          <p:cNvSpPr/>
          <p:nvPr/>
        </p:nvSpPr>
        <p:spPr>
          <a:xfrm>
            <a:off x="888359" y="4415219"/>
            <a:ext cx="5777902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熟悉fmt、io、net/http、encoding/json等常用包，通过查阅官方文档，快速调用现成能力完成开发任务。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3-d2t755dnfo2stf9dihs0.jpg"/>
          <p:cNvPicPr>
            <a:picLocks noChangeAspect="1"/>
          </p:cNvPicPr>
          <p:nvPr/>
        </p:nvPicPr>
        <p:blipFill>
          <a:blip r:embed="rId3"/>
          <a:srcRect t="16" b="16"/>
          <a:stretch/>
        </p:blipFill>
        <p:spPr>
          <a:xfrm>
            <a:off x="0" y="3426"/>
            <a:ext cx="12191999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15982" y="3970158"/>
            <a:ext cx="568515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数据核心：数据库与缓存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7" name="Image 1" descr="https://kimi-img.moonshot.cn/pub/slides/slides_tmpl/image/25-09-05-13:18:12-d2t7555nfo2stf9dihqg.png"/>
          <p:cNvPicPr>
            <a:picLocks noChangeAspect="1"/>
          </p:cNvPicPr>
          <p:nvPr/>
        </p:nvPicPr>
        <p:blipFill>
          <a:blip r:embed="rId4"/>
          <a:srcRect t="15459" b="15459"/>
          <a:stretch/>
        </p:blipFill>
        <p:spPr>
          <a:xfrm>
            <a:off x="4511040" y="3723012"/>
            <a:ext cx="3657600" cy="1270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5116513" y="1632585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  <a:effectLst>
            <a:outerShdw blurRad="50800" dist="26941" dir="2700000" algn="bl" rotWithShape="0">
              <a:srgbClr val="754412">
                <a:alpha val="40000"/>
              </a:srgbClr>
            </a:outerShdw>
          </a:effectLst>
        </p:spPr>
      </p:sp>
      <p:sp>
        <p:nvSpPr>
          <p:cNvPr id="19" name="Text 15"/>
          <p:cNvSpPr/>
          <p:nvPr/>
        </p:nvSpPr>
        <p:spPr>
          <a:xfrm>
            <a:off x="5116513" y="1632585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3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3-d2t755dnfo2stf9dihu0.png"/>
          <p:cNvPicPr>
            <a:picLocks noChangeAspect="1"/>
          </p:cNvPicPr>
          <p:nvPr/>
        </p:nvPicPr>
        <p:blipFill>
          <a:blip r:embed="rId3"/>
          <a:srcRect t="73" b="73"/>
          <a:stretch/>
        </p:blipFill>
        <p:spPr>
          <a:xfrm>
            <a:off x="-3178" y="-1"/>
            <a:ext cx="12195178" cy="6866415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3:18:18-d2t756lnfo2stf9diii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" y="4904105"/>
            <a:ext cx="10161905" cy="1589405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5-13:18:18-d2t756lnfo2stf9diii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511935" y="3369945"/>
            <a:ext cx="10161905" cy="1589405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09-05-13:18:18-d2t756lnfo2stf9diii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" y="1809750"/>
            <a:ext cx="10161905" cy="1589405"/>
          </a:xfrm>
          <a:prstGeom prst="rect">
            <a:avLst/>
          </a:prstGeom>
        </p:spPr>
      </p:pic>
      <p:sp>
        <p:nvSpPr>
          <p:cNvPr id="6" name="Shape 0"/>
          <p:cNvSpPr/>
          <p:nvPr/>
        </p:nvSpPr>
        <p:spPr>
          <a:xfrm flipH="1">
            <a:off x="11314843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7" name="Text 1"/>
          <p:cNvSpPr/>
          <p:nvPr/>
        </p:nvSpPr>
        <p:spPr>
          <a:xfrm>
            <a:off x="11314843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2"/>
          <p:cNvSpPr/>
          <p:nvPr/>
        </p:nvSpPr>
        <p:spPr>
          <a:xfrm flipH="1">
            <a:off x="11186668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9" name="Text 3"/>
          <p:cNvSpPr/>
          <p:nvPr/>
        </p:nvSpPr>
        <p:spPr>
          <a:xfrm>
            <a:off x="11186668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4"/>
          <p:cNvSpPr/>
          <p:nvPr/>
        </p:nvSpPr>
        <p:spPr>
          <a:xfrm flipH="1">
            <a:off x="11055654" y="981848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1" name="Text 5"/>
          <p:cNvSpPr/>
          <p:nvPr/>
        </p:nvSpPr>
        <p:spPr>
          <a:xfrm>
            <a:off x="11055654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6"/>
          <p:cNvSpPr/>
          <p:nvPr/>
        </p:nvSpPr>
        <p:spPr>
          <a:xfrm flipH="1">
            <a:off x="10924640" y="981848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3" name="Text 7"/>
          <p:cNvSpPr/>
          <p:nvPr/>
        </p:nvSpPr>
        <p:spPr>
          <a:xfrm>
            <a:off x="10924640" y="981848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Text 8"/>
          <p:cNvSpPr/>
          <p:nvPr/>
        </p:nvSpPr>
        <p:spPr>
          <a:xfrm>
            <a:off x="542215" y="9472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MySQL与GORM实战</a:t>
            </a:r>
            <a:endParaRPr lang="en-US" sz="1600" dirty="0"/>
          </a:p>
        </p:txBody>
      </p:sp>
      <p:pic>
        <p:nvPicPr>
          <p:cNvPr id="15" name="Image 4" descr="https://kimi-img.moonshot.cn/pub/slides/slides_tmpl/image/25-09-05-13:18:12-d2t7555nfo2stf9dihp0.png"/>
          <p:cNvPicPr>
            <a:picLocks noChangeAspect="1"/>
          </p:cNvPicPr>
          <p:nvPr/>
        </p:nvPicPr>
        <p:blipFill>
          <a:blip r:embed="rId5"/>
          <a:srcRect t="982" b="982"/>
          <a:stretch/>
        </p:blipFill>
        <p:spPr>
          <a:xfrm flipH="1" flipV="1">
            <a:off x="759460" y="561340"/>
            <a:ext cx="355600" cy="304800"/>
          </a:xfrm>
          <a:prstGeom prst="rect">
            <a:avLst/>
          </a:prstGeom>
        </p:spPr>
      </p:pic>
      <p:sp>
        <p:nvSpPr>
          <p:cNvPr id="16" name="Shape 9"/>
          <p:cNvSpPr/>
          <p:nvPr/>
        </p:nvSpPr>
        <p:spPr>
          <a:xfrm flipH="1">
            <a:off x="1569720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7" name="Text 10"/>
          <p:cNvSpPr/>
          <p:nvPr/>
        </p:nvSpPr>
        <p:spPr>
          <a:xfrm>
            <a:off x="156972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1"/>
          <p:cNvSpPr/>
          <p:nvPr/>
        </p:nvSpPr>
        <p:spPr>
          <a:xfrm flipH="1">
            <a:off x="1441450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9" name="Text 12"/>
          <p:cNvSpPr/>
          <p:nvPr/>
        </p:nvSpPr>
        <p:spPr>
          <a:xfrm>
            <a:off x="144145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3"/>
          <p:cNvSpPr/>
          <p:nvPr/>
        </p:nvSpPr>
        <p:spPr>
          <a:xfrm flipH="1">
            <a:off x="1310005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21" name="Text 14"/>
          <p:cNvSpPr/>
          <p:nvPr/>
        </p:nvSpPr>
        <p:spPr>
          <a:xfrm>
            <a:off x="131000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15"/>
          <p:cNvSpPr/>
          <p:nvPr/>
        </p:nvSpPr>
        <p:spPr>
          <a:xfrm flipH="1">
            <a:off x="1179195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23" name="Text 16"/>
          <p:cNvSpPr/>
          <p:nvPr/>
        </p:nvSpPr>
        <p:spPr>
          <a:xfrm>
            <a:off x="117919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24" name="Image 5" descr="https://kimi-img.moonshot.cn/pub/slides/slides_tmpl/image/25-09-05-13:18:13-d2t755dnfo2stf9dihug.png"/>
          <p:cNvPicPr>
            <a:picLocks noChangeAspect="1"/>
          </p:cNvPicPr>
          <p:nvPr/>
        </p:nvPicPr>
        <p:blipFill>
          <a:blip r:embed="rId6"/>
          <a:srcRect t="1969" b="1969"/>
          <a:stretch/>
        </p:blipFill>
        <p:spPr>
          <a:xfrm>
            <a:off x="11453495" y="6134735"/>
            <a:ext cx="186055" cy="207010"/>
          </a:xfrm>
          <a:prstGeom prst="rect">
            <a:avLst/>
          </a:prstGeom>
        </p:spPr>
      </p:pic>
      <p:pic>
        <p:nvPicPr>
          <p:cNvPr id="25" name="Image 6" descr="https://kimi-img.moonshot.cn/pub/slides/slides_tmpl/image/25-09-05-13:18:18-d2t756lnfo2stf9diij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435" y="1889760"/>
            <a:ext cx="1207135" cy="1420495"/>
          </a:xfrm>
          <a:prstGeom prst="rect">
            <a:avLst/>
          </a:prstGeom>
        </p:spPr>
      </p:pic>
      <p:pic>
        <p:nvPicPr>
          <p:cNvPr id="26" name="Image 7" descr="https://kimi-img.moonshot.cn/pub/slides/slides_tmpl/image/25-09-05-13:18:18-d2t756lnfo2stf9dii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5385" y="3463290"/>
            <a:ext cx="1249680" cy="1420495"/>
          </a:xfrm>
          <a:prstGeom prst="rect">
            <a:avLst/>
          </a:prstGeom>
        </p:spPr>
      </p:pic>
      <p:pic>
        <p:nvPicPr>
          <p:cNvPr id="27" name="Image 8" descr="https://kimi-img.moonshot.cn/pub/slides/slides_tmpl/image/25-09-05-13:18:18-d2t756lnfo2stf9diij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435" y="5019040"/>
            <a:ext cx="1243330" cy="1420495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2412629" y="2032866"/>
            <a:ext cx="5268832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MySQL基础</a:t>
            </a:r>
            <a:endParaRPr lang="en-US" sz="1600" dirty="0"/>
          </a:p>
        </p:txBody>
      </p:sp>
      <p:sp>
        <p:nvSpPr>
          <p:cNvPr id="29" name="Text 18"/>
          <p:cNvSpPr/>
          <p:nvPr/>
        </p:nvSpPr>
        <p:spPr>
          <a:xfrm>
            <a:off x="2321345" y="2391810"/>
            <a:ext cx="7796220" cy="2813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熟练掌握CRUD操作，理解索引的作用并能简单使用，了解事务的概念，为数据持久化提供支持。</a:t>
            </a:r>
            <a:endParaRPr lang="en-US" sz="1600" dirty="0"/>
          </a:p>
        </p:txBody>
      </p:sp>
      <p:sp>
        <p:nvSpPr>
          <p:cNvPr id="30" name="Text 19"/>
          <p:cNvSpPr/>
          <p:nvPr/>
        </p:nvSpPr>
        <p:spPr>
          <a:xfrm>
            <a:off x="3892550" y="3594735"/>
            <a:ext cx="6029325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GORM使用</a:t>
            </a:r>
            <a:endParaRPr lang="en-US" sz="1600" dirty="0"/>
          </a:p>
        </p:txBody>
      </p:sp>
      <p:sp>
        <p:nvSpPr>
          <p:cNvPr id="31" name="Text 20"/>
          <p:cNvSpPr/>
          <p:nvPr/>
        </p:nvSpPr>
        <p:spPr>
          <a:xfrm>
            <a:off x="2147779" y="3862246"/>
            <a:ext cx="7796220" cy="56276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学会使用GORM连接数据库，完成增删改查和简单关联查询，提升开发效率，避免直接编写SQL语句。</a:t>
            </a:r>
            <a:endParaRPr lang="en-US" sz="1600" dirty="0"/>
          </a:p>
        </p:txBody>
      </p:sp>
      <p:sp>
        <p:nvSpPr>
          <p:cNvPr id="32" name="Text 21"/>
          <p:cNvSpPr/>
          <p:nvPr/>
        </p:nvSpPr>
        <p:spPr>
          <a:xfrm>
            <a:off x="2412365" y="5109845"/>
            <a:ext cx="6156960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A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ORM优势</a:t>
            </a:r>
            <a:endParaRPr lang="en-US" sz="1600" dirty="0"/>
          </a:p>
        </p:txBody>
      </p:sp>
      <p:sp>
        <p:nvSpPr>
          <p:cNvPr id="33" name="Text 22"/>
          <p:cNvSpPr/>
          <p:nvPr/>
        </p:nvSpPr>
        <p:spPr>
          <a:xfrm>
            <a:off x="2321345" y="5400186"/>
            <a:ext cx="7796220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通过GORM等ORM工具，实现对象与数据库表的映射，简化开发流程，提高代码可读性和可维护性。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3-d2t755dnfo2stf9dihu0.png"/>
          <p:cNvPicPr>
            <a:picLocks noChangeAspect="1"/>
          </p:cNvPicPr>
          <p:nvPr/>
        </p:nvPicPr>
        <p:blipFill>
          <a:blip r:embed="rId3"/>
          <a:srcRect t="86" b="86"/>
          <a:stretch/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9-05-13:18:15-d2t755tnfo2stf9dii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05" y="4036695"/>
            <a:ext cx="7054215" cy="192151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9-05-13:18:15-d2t755tnfo2stf9dii3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140" y="1983740"/>
            <a:ext cx="7277735" cy="1880870"/>
          </a:xfrm>
          <a:prstGeom prst="rect">
            <a:avLst/>
          </a:prstGeom>
        </p:spPr>
      </p:pic>
      <p:pic>
        <p:nvPicPr>
          <p:cNvPr id="5" name="Image 3" descr="https://kimi-img.moonshot.cn/pub/slides/slides_tmpl/image/25-09-05-13:18:16-d2t7565nfo2stf9dii50.png"/>
          <p:cNvPicPr>
            <a:picLocks noChangeAspect="1"/>
          </p:cNvPicPr>
          <p:nvPr/>
        </p:nvPicPr>
        <p:blipFill>
          <a:blip r:embed="rId6"/>
          <a:srcRect t="9503" b="9503"/>
          <a:stretch/>
        </p:blipFill>
        <p:spPr>
          <a:xfrm>
            <a:off x="1007418" y="1979809"/>
            <a:ext cx="3120319" cy="1895890"/>
          </a:xfrm>
          <a:prstGeom prst="rect">
            <a:avLst/>
          </a:prstGeom>
        </p:spPr>
      </p:pic>
      <p:sp>
        <p:nvSpPr>
          <p:cNvPr id="6" name="Shape 0"/>
          <p:cNvSpPr/>
          <p:nvPr/>
        </p:nvSpPr>
        <p:spPr>
          <a:xfrm flipH="1">
            <a:off x="11451321" y="672670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7" name="Text 1"/>
          <p:cNvSpPr/>
          <p:nvPr/>
        </p:nvSpPr>
        <p:spPr>
          <a:xfrm>
            <a:off x="11451321" y="672670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2"/>
          <p:cNvSpPr/>
          <p:nvPr/>
        </p:nvSpPr>
        <p:spPr>
          <a:xfrm flipH="1">
            <a:off x="11323146" y="672670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9" name="Text 3"/>
          <p:cNvSpPr/>
          <p:nvPr/>
        </p:nvSpPr>
        <p:spPr>
          <a:xfrm>
            <a:off x="11323146" y="672670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4"/>
          <p:cNvSpPr/>
          <p:nvPr/>
        </p:nvSpPr>
        <p:spPr>
          <a:xfrm flipH="1">
            <a:off x="11192132" y="672670"/>
            <a:ext cx="77797" cy="7200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1" name="Text 5"/>
          <p:cNvSpPr/>
          <p:nvPr/>
        </p:nvSpPr>
        <p:spPr>
          <a:xfrm>
            <a:off x="11192132" y="672670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6"/>
          <p:cNvSpPr/>
          <p:nvPr/>
        </p:nvSpPr>
        <p:spPr>
          <a:xfrm flipH="1">
            <a:off x="11061118" y="672670"/>
            <a:ext cx="77797" cy="72000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3" name="Text 7"/>
          <p:cNvSpPr/>
          <p:nvPr/>
        </p:nvSpPr>
        <p:spPr>
          <a:xfrm>
            <a:off x="11061118" y="672670"/>
            <a:ext cx="77797" cy="7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8"/>
          <p:cNvSpPr/>
          <p:nvPr/>
        </p:nvSpPr>
        <p:spPr>
          <a:xfrm>
            <a:off x="3442970" y="3141980"/>
            <a:ext cx="684530" cy="67691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5" name="Text 9"/>
          <p:cNvSpPr/>
          <p:nvPr/>
        </p:nvSpPr>
        <p:spPr>
          <a:xfrm>
            <a:off x="3442970" y="3141980"/>
            <a:ext cx="684530" cy="676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6" name="Shape 10"/>
          <p:cNvSpPr/>
          <p:nvPr/>
        </p:nvSpPr>
        <p:spPr>
          <a:xfrm>
            <a:off x="8224660" y="5124096"/>
            <a:ext cx="1782539" cy="887359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7" name="Text 11"/>
          <p:cNvSpPr/>
          <p:nvPr/>
        </p:nvSpPr>
        <p:spPr>
          <a:xfrm>
            <a:off x="8224660" y="5124096"/>
            <a:ext cx="1782539" cy="887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pic>
        <p:nvPicPr>
          <p:cNvPr id="18" name="Image 4" descr="https://kimi-img.moonshot.cn/pub/slides/slides_tmpl/image/25-09-05-13:18:15-d2t755tnfo2stf9dii4g.png"/>
          <p:cNvPicPr>
            <a:picLocks noChangeAspect="1"/>
          </p:cNvPicPr>
          <p:nvPr/>
        </p:nvPicPr>
        <p:blipFill>
          <a:blip r:embed="rId7"/>
          <a:srcRect l="4452" r="4452"/>
          <a:stretch/>
        </p:blipFill>
        <p:spPr>
          <a:xfrm>
            <a:off x="8071813" y="4028147"/>
            <a:ext cx="3120319" cy="1926675"/>
          </a:xfrm>
          <a:prstGeom prst="rect">
            <a:avLst/>
          </a:prstGeom>
        </p:spPr>
      </p:pic>
      <p:sp>
        <p:nvSpPr>
          <p:cNvPr id="19" name="Shape 12"/>
          <p:cNvSpPr/>
          <p:nvPr/>
        </p:nvSpPr>
        <p:spPr>
          <a:xfrm>
            <a:off x="8164596" y="4037013"/>
            <a:ext cx="1782539" cy="676910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20" name="Text 13"/>
          <p:cNvSpPr/>
          <p:nvPr/>
        </p:nvSpPr>
        <p:spPr>
          <a:xfrm>
            <a:off x="8164596" y="4037013"/>
            <a:ext cx="1782539" cy="6769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21" name="Text 14"/>
          <p:cNvSpPr/>
          <p:nvPr/>
        </p:nvSpPr>
        <p:spPr>
          <a:xfrm>
            <a:off x="542215" y="998076"/>
            <a:ext cx="8152877" cy="833184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kern="0" spc="3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Redis缓存策略</a:t>
            </a:r>
            <a:endParaRPr lang="en-US" sz="1600" dirty="0"/>
          </a:p>
        </p:txBody>
      </p:sp>
      <p:sp>
        <p:nvSpPr>
          <p:cNvPr id="22" name="Shape 15"/>
          <p:cNvSpPr/>
          <p:nvPr/>
        </p:nvSpPr>
        <p:spPr>
          <a:xfrm>
            <a:off x="691515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23" name="Shape 16"/>
          <p:cNvSpPr/>
          <p:nvPr/>
        </p:nvSpPr>
        <p:spPr>
          <a:xfrm>
            <a:off x="779780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24" name="Shape 17"/>
          <p:cNvSpPr/>
          <p:nvPr/>
        </p:nvSpPr>
        <p:spPr>
          <a:xfrm>
            <a:off x="867410" y="6134735"/>
            <a:ext cx="0" cy="220345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25" name="Shape 18"/>
          <p:cNvSpPr/>
          <p:nvPr/>
        </p:nvSpPr>
        <p:spPr>
          <a:xfrm>
            <a:off x="955675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26" name="Shape 19"/>
          <p:cNvSpPr/>
          <p:nvPr/>
        </p:nvSpPr>
        <p:spPr>
          <a:xfrm>
            <a:off x="1043940" y="6181725"/>
            <a:ext cx="0" cy="12573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pic>
        <p:nvPicPr>
          <p:cNvPr id="27" name="Image 5" descr="https://kimi-img.moonshot.cn/pub/slides/slides_tmpl/image/25-09-05-13:18:13-d2t755dnfo2stf9dihv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5310" y="2242820"/>
            <a:ext cx="290195" cy="321310"/>
          </a:xfrm>
          <a:prstGeom prst="rect">
            <a:avLst/>
          </a:prstGeom>
        </p:spPr>
      </p:pic>
      <p:pic>
        <p:nvPicPr>
          <p:cNvPr id="28" name="Image 6" descr="https://kimi-img.moonshot.cn/pub/slides/slides_tmpl/image/25-09-05-13:18:13-d2t755dnfo2stf9dihv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4110" y="4296410"/>
            <a:ext cx="290195" cy="321310"/>
          </a:xfrm>
          <a:prstGeom prst="rect">
            <a:avLst/>
          </a:prstGeom>
        </p:spPr>
      </p:pic>
      <p:pic>
        <p:nvPicPr>
          <p:cNvPr id="29" name="Image 7" descr="https://kimi-img.moonshot.cn/pub/slides/slides_tmpl/image/25-09-05-13:18:13-d2t755dnfo2stf9dihug.png"/>
          <p:cNvPicPr>
            <a:picLocks noChangeAspect="1"/>
          </p:cNvPicPr>
          <p:nvPr/>
        </p:nvPicPr>
        <p:blipFill>
          <a:blip r:embed="rId9"/>
          <a:srcRect t="1969" b="1969"/>
          <a:stretch/>
        </p:blipFill>
        <p:spPr>
          <a:xfrm>
            <a:off x="11453495" y="6134735"/>
            <a:ext cx="186055" cy="207010"/>
          </a:xfrm>
          <a:prstGeom prst="rect">
            <a:avLst/>
          </a:prstGeom>
        </p:spPr>
      </p:pic>
      <p:pic>
        <p:nvPicPr>
          <p:cNvPr id="30" name="Image 8" descr="https://kimi-img.moonshot.cn/pub/slides/slides_tmpl/image/25-09-05-13:18:12-d2t7555nfo2stf9dihp0.png"/>
          <p:cNvPicPr>
            <a:picLocks noChangeAspect="1"/>
          </p:cNvPicPr>
          <p:nvPr/>
        </p:nvPicPr>
        <p:blipFill>
          <a:blip r:embed="rId10"/>
          <a:srcRect t="982" b="982"/>
          <a:stretch/>
        </p:blipFill>
        <p:spPr>
          <a:xfrm flipH="1" flipV="1">
            <a:off x="731520" y="561340"/>
            <a:ext cx="355600" cy="304800"/>
          </a:xfrm>
          <a:prstGeom prst="rect">
            <a:avLst/>
          </a:prstGeom>
        </p:spPr>
      </p:pic>
      <p:sp>
        <p:nvSpPr>
          <p:cNvPr id="31" name="Shape 20"/>
          <p:cNvSpPr/>
          <p:nvPr/>
        </p:nvSpPr>
        <p:spPr>
          <a:xfrm flipH="1">
            <a:off x="1541780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32" name="Text 21"/>
          <p:cNvSpPr/>
          <p:nvPr/>
        </p:nvSpPr>
        <p:spPr>
          <a:xfrm>
            <a:off x="154178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3" name="Shape 22"/>
          <p:cNvSpPr/>
          <p:nvPr/>
        </p:nvSpPr>
        <p:spPr>
          <a:xfrm flipH="1">
            <a:off x="1413510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34" name="Text 23"/>
          <p:cNvSpPr/>
          <p:nvPr/>
        </p:nvSpPr>
        <p:spPr>
          <a:xfrm>
            <a:off x="1413510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5" name="Shape 24"/>
          <p:cNvSpPr/>
          <p:nvPr/>
        </p:nvSpPr>
        <p:spPr>
          <a:xfrm flipH="1">
            <a:off x="1282065" y="766445"/>
            <a:ext cx="78105" cy="71755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36" name="Text 25"/>
          <p:cNvSpPr/>
          <p:nvPr/>
        </p:nvSpPr>
        <p:spPr>
          <a:xfrm>
            <a:off x="128206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7" name="Shape 26"/>
          <p:cNvSpPr/>
          <p:nvPr/>
        </p:nvSpPr>
        <p:spPr>
          <a:xfrm flipH="1">
            <a:off x="1151255" y="766445"/>
            <a:ext cx="78105" cy="71755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38" name="Text 27"/>
          <p:cNvSpPr/>
          <p:nvPr/>
        </p:nvSpPr>
        <p:spPr>
          <a:xfrm>
            <a:off x="1151255" y="766445"/>
            <a:ext cx="78105" cy="717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9" name="Text 28"/>
          <p:cNvSpPr/>
          <p:nvPr/>
        </p:nvSpPr>
        <p:spPr>
          <a:xfrm>
            <a:off x="4774349" y="2243043"/>
            <a:ext cx="4790148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B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Redis基础</a:t>
            </a:r>
            <a:endParaRPr lang="en-US" sz="1600" dirty="0"/>
          </a:p>
        </p:txBody>
      </p:sp>
      <p:sp>
        <p:nvSpPr>
          <p:cNvPr id="40" name="Text 29"/>
          <p:cNvSpPr/>
          <p:nvPr/>
        </p:nvSpPr>
        <p:spPr>
          <a:xfrm>
            <a:off x="4385045" y="2564022"/>
            <a:ext cx="6678322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理解Redis作为内存数据库的定位，掌握其String、Hash、List、Set等基本数据结构的操作方法。</a:t>
            </a:r>
            <a:endParaRPr lang="en-US" sz="1600" dirty="0"/>
          </a:p>
        </p:txBody>
      </p:sp>
      <p:sp>
        <p:nvSpPr>
          <p:cNvPr id="41" name="Text 30"/>
          <p:cNvSpPr/>
          <p:nvPr/>
        </p:nvSpPr>
        <p:spPr>
          <a:xfrm>
            <a:off x="1523149" y="4296633"/>
            <a:ext cx="4790148" cy="3111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kern="0" spc="110" dirty="0">
                <a:solidFill>
                  <a:srgbClr val="CBEEF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缓存场景</a:t>
            </a:r>
            <a:endParaRPr lang="en-US" sz="1600" dirty="0"/>
          </a:p>
        </p:txBody>
      </p:sp>
      <p:sp>
        <p:nvSpPr>
          <p:cNvPr id="42" name="Text 31"/>
          <p:cNvSpPr/>
          <p:nvPr/>
        </p:nvSpPr>
        <p:spPr>
          <a:xfrm>
            <a:off x="1083468" y="4595598"/>
            <a:ext cx="6678322" cy="64015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了解Redis的常用场景，如缓存热点数据、实现简单队列、存储会话信息等，提升系统性能。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9-05-13:18:13-d2t755dnfo2stf9dihs0.jpg"/>
          <p:cNvPicPr>
            <a:picLocks noChangeAspect="1"/>
          </p:cNvPicPr>
          <p:nvPr/>
        </p:nvPicPr>
        <p:blipFill>
          <a:blip r:embed="rId3"/>
          <a:srcRect t="16" b="16"/>
          <a:stretch/>
        </p:blipFill>
        <p:spPr>
          <a:xfrm>
            <a:off x="0" y="3426"/>
            <a:ext cx="12191999" cy="686462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15982" y="3970158"/>
            <a:ext cx="5685155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架构与通信：构建可扩展应用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779721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5" name="Shape 2"/>
          <p:cNvSpPr/>
          <p:nvPr/>
        </p:nvSpPr>
        <p:spPr>
          <a:xfrm>
            <a:off x="867722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6" name="Shape 3"/>
          <p:cNvSpPr/>
          <p:nvPr/>
        </p:nvSpPr>
        <p:spPr>
          <a:xfrm>
            <a:off x="955722" y="6166356"/>
            <a:ext cx="0" cy="220414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7" name="Shape 4"/>
          <p:cNvSpPr/>
          <p:nvPr/>
        </p:nvSpPr>
        <p:spPr>
          <a:xfrm>
            <a:off x="1043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8" name="Shape 5"/>
          <p:cNvSpPr/>
          <p:nvPr/>
        </p:nvSpPr>
        <p:spPr>
          <a:xfrm>
            <a:off x="1131723" y="6270738"/>
            <a:ext cx="0" cy="125950"/>
          </a:xfrm>
          <a:prstGeom prst="line">
            <a:avLst/>
          </a:prstGeom>
          <a:noFill/>
          <a:ln w="12700">
            <a:solidFill>
              <a:srgbClr val="FFFFFF"/>
            </a:solidFill>
            <a:prstDash val="solid"/>
            <a:headEnd type="none"/>
            <a:tailEnd type="none"/>
          </a:ln>
        </p:spPr>
      </p:sp>
      <p:sp>
        <p:nvSpPr>
          <p:cNvPr id="9" name="Shape 6"/>
          <p:cNvSpPr/>
          <p:nvPr/>
        </p:nvSpPr>
        <p:spPr>
          <a:xfrm>
            <a:off x="10796832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0" name="Text 7"/>
          <p:cNvSpPr/>
          <p:nvPr/>
        </p:nvSpPr>
        <p:spPr>
          <a:xfrm>
            <a:off x="10796832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1098933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98933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186107" y="6396446"/>
            <a:ext cx="116844" cy="116844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14" name="Text 11"/>
          <p:cNvSpPr/>
          <p:nvPr/>
        </p:nvSpPr>
        <p:spPr>
          <a:xfrm>
            <a:off x="1118610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1382877" y="6396446"/>
            <a:ext cx="116844" cy="116844"/>
          </a:xfrm>
          <a:prstGeom prst="ellipse">
            <a:avLst/>
          </a:prstGeom>
          <a:solidFill>
            <a:srgbClr val="FFFFFF">
              <a:alpha val="56471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1382877" y="6396446"/>
            <a:ext cx="116844" cy="116844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17" name="Image 1" descr="https://kimi-img.moonshot.cn/pub/slides/slides_tmpl/image/25-09-05-13:18:12-d2t7555nfo2stf9dihqg.png"/>
          <p:cNvPicPr>
            <a:picLocks noChangeAspect="1"/>
          </p:cNvPicPr>
          <p:nvPr/>
        </p:nvPicPr>
        <p:blipFill>
          <a:blip r:embed="rId4"/>
          <a:srcRect t="15459" b="15459"/>
          <a:stretch/>
        </p:blipFill>
        <p:spPr>
          <a:xfrm>
            <a:off x="4511040" y="3723012"/>
            <a:ext cx="3657600" cy="12700"/>
          </a:xfrm>
          <a:prstGeom prst="rect">
            <a:avLst/>
          </a:prstGeom>
        </p:spPr>
      </p:pic>
      <p:sp>
        <p:nvSpPr>
          <p:cNvPr id="18" name="Shape 14"/>
          <p:cNvSpPr/>
          <p:nvPr/>
        </p:nvSpPr>
        <p:spPr>
          <a:xfrm>
            <a:off x="5116513" y="1632585"/>
            <a:ext cx="2284095" cy="2335530"/>
          </a:xfrm>
          <a:prstGeom prst="rect">
            <a:avLst/>
          </a:prstGeom>
          <a:solidFill>
            <a:srgbClr val="000000">
              <a:alpha val="0"/>
            </a:srgbClr>
          </a:solidFill>
          <a:ln/>
          <a:effectLst>
            <a:outerShdw blurRad="50800" dist="26941" dir="2700000" algn="bl" rotWithShape="0">
              <a:srgbClr val="754412">
                <a:alpha val="40000"/>
              </a:srgbClr>
            </a:outerShdw>
          </a:effectLst>
        </p:spPr>
      </p:sp>
      <p:sp>
        <p:nvSpPr>
          <p:cNvPr id="19" name="Text 15"/>
          <p:cNvSpPr/>
          <p:nvPr/>
        </p:nvSpPr>
        <p:spPr>
          <a:xfrm>
            <a:off x="5116513" y="1632585"/>
            <a:ext cx="2284095" cy="233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38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489</Words>
  <Application>Microsoft Office PowerPoint</Application>
  <PresentationFormat>自定义</PresentationFormat>
  <Paragraphs>140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Arial</vt:lpstr>
      <vt:lpstr>宋体</vt:lpstr>
      <vt:lpstr>MiSans</vt:lpstr>
      <vt:lpstr>Calibri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Go后端工程师速成蓝图</dc:title>
  <dc:subject>Go后端工程师速成蓝图</dc:subject>
  <dc:creator>Kimi</dc:creator>
  <cp:lastModifiedBy>Flyfei</cp:lastModifiedBy>
  <cp:revision>1</cp:revision>
  <dcterms:created xsi:type="dcterms:W3CDTF">2025-10-26T02:36:50Z</dcterms:created>
  <dcterms:modified xsi:type="dcterms:W3CDTF">2025-10-26T05:12:04Z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{"Label":"Go后端工程师速成蓝图","ContentProducer":"001191110108MACG2KBH8F10000","ProduceID":"d3uoe8n6rtp5u00gg5lg","ReservedCode1":"","ContentPropagator":"001191110108MACG2KBH8F20000","PropagateID":"d3uoe8n6rtp5u00gg5lg","ReservedCode2":""}</vt:lpwstr>
  </property>
</Properties>
</file>